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0"/>
  </p:notesMasterIdLst>
  <p:sldIdLst>
    <p:sldId id="256" r:id="rId2"/>
    <p:sldId id="293" r:id="rId3"/>
    <p:sldId id="297" r:id="rId4"/>
    <p:sldId id="298" r:id="rId5"/>
    <p:sldId id="378" r:id="rId6"/>
    <p:sldId id="357" r:id="rId7"/>
    <p:sldId id="376" r:id="rId8"/>
    <p:sldId id="372" r:id="rId9"/>
    <p:sldId id="294" r:id="rId10"/>
    <p:sldId id="379" r:id="rId11"/>
    <p:sldId id="377" r:id="rId12"/>
    <p:sldId id="307" r:id="rId13"/>
    <p:sldId id="382" r:id="rId14"/>
    <p:sldId id="381" r:id="rId15"/>
    <p:sldId id="305" r:id="rId16"/>
    <p:sldId id="380" r:id="rId17"/>
    <p:sldId id="383" r:id="rId18"/>
    <p:sldId id="384" r:id="rId19"/>
    <p:sldId id="306" r:id="rId20"/>
    <p:sldId id="356" r:id="rId21"/>
    <p:sldId id="373" r:id="rId22"/>
    <p:sldId id="302" r:id="rId23"/>
    <p:sldId id="304" r:id="rId24"/>
    <p:sldId id="358" r:id="rId25"/>
    <p:sldId id="359" r:id="rId26"/>
    <p:sldId id="362" r:id="rId27"/>
    <p:sldId id="363" r:id="rId28"/>
    <p:sldId id="309" r:id="rId29"/>
    <p:sldId id="385" r:id="rId30"/>
    <p:sldId id="310" r:id="rId31"/>
    <p:sldId id="299" r:id="rId32"/>
    <p:sldId id="300" r:id="rId33"/>
    <p:sldId id="301" r:id="rId34"/>
    <p:sldId id="374" r:id="rId35"/>
    <p:sldId id="296" r:id="rId36"/>
    <p:sldId id="258" r:id="rId37"/>
    <p:sldId id="292" r:id="rId38"/>
    <p:sldId id="386" r:id="rId39"/>
    <p:sldId id="259" r:id="rId40"/>
    <p:sldId id="261" r:id="rId41"/>
    <p:sldId id="257" r:id="rId42"/>
    <p:sldId id="289" r:id="rId43"/>
    <p:sldId id="346" r:id="rId44"/>
    <p:sldId id="347" r:id="rId45"/>
    <p:sldId id="263" r:id="rId46"/>
    <p:sldId id="387" r:id="rId47"/>
    <p:sldId id="262" r:id="rId48"/>
    <p:sldId id="264" r:id="rId49"/>
    <p:sldId id="389" r:id="rId50"/>
    <p:sldId id="265" r:id="rId51"/>
    <p:sldId id="260" r:id="rId52"/>
    <p:sldId id="266" r:id="rId53"/>
    <p:sldId id="267" r:id="rId54"/>
    <p:sldId id="348" r:id="rId55"/>
    <p:sldId id="268" r:id="rId56"/>
    <p:sldId id="388" r:id="rId57"/>
    <p:sldId id="269" r:id="rId58"/>
    <p:sldId id="270" r:id="rId59"/>
    <p:sldId id="271" r:id="rId60"/>
    <p:sldId id="272" r:id="rId61"/>
    <p:sldId id="273" r:id="rId62"/>
    <p:sldId id="319" r:id="rId63"/>
    <p:sldId id="349" r:id="rId64"/>
    <p:sldId id="274" r:id="rId65"/>
    <p:sldId id="320" r:id="rId66"/>
    <p:sldId id="364" r:id="rId67"/>
    <p:sldId id="277" r:id="rId68"/>
    <p:sldId id="326" r:id="rId69"/>
    <p:sldId id="327" r:id="rId70"/>
    <p:sldId id="328" r:id="rId71"/>
    <p:sldId id="329" r:id="rId72"/>
    <p:sldId id="330" r:id="rId73"/>
    <p:sldId id="335" r:id="rId74"/>
    <p:sldId id="331" r:id="rId75"/>
    <p:sldId id="332" r:id="rId76"/>
    <p:sldId id="339" r:id="rId77"/>
    <p:sldId id="333" r:id="rId78"/>
    <p:sldId id="334" r:id="rId79"/>
    <p:sldId id="390" r:id="rId80"/>
    <p:sldId id="336" r:id="rId81"/>
    <p:sldId id="337" r:id="rId82"/>
    <p:sldId id="288" r:id="rId83"/>
    <p:sldId id="338" r:id="rId84"/>
    <p:sldId id="278" r:id="rId85"/>
    <p:sldId id="279" r:id="rId86"/>
    <p:sldId id="350" r:id="rId87"/>
    <p:sldId id="365" r:id="rId88"/>
    <p:sldId id="280" r:id="rId89"/>
    <p:sldId id="366" r:id="rId90"/>
    <p:sldId id="340" r:id="rId91"/>
    <p:sldId id="324" r:id="rId92"/>
    <p:sldId id="367" r:id="rId93"/>
    <p:sldId id="351" r:id="rId94"/>
    <p:sldId id="282" r:id="rId95"/>
    <p:sldId id="375" r:id="rId96"/>
    <p:sldId id="352" r:id="rId97"/>
    <p:sldId id="353" r:id="rId98"/>
    <p:sldId id="354" r:id="rId99"/>
    <p:sldId id="355" r:id="rId100"/>
    <p:sldId id="391" r:id="rId101"/>
    <p:sldId id="283" r:id="rId102"/>
    <p:sldId id="341" r:id="rId103"/>
    <p:sldId id="314" r:id="rId104"/>
    <p:sldId id="315" r:id="rId105"/>
    <p:sldId id="316" r:id="rId106"/>
    <p:sldId id="317" r:id="rId107"/>
    <p:sldId id="342" r:id="rId108"/>
    <p:sldId id="285" r:id="rId109"/>
    <p:sldId id="322" r:id="rId110"/>
    <p:sldId id="287" r:id="rId111"/>
    <p:sldId id="392" r:id="rId112"/>
    <p:sldId id="323" r:id="rId113"/>
    <p:sldId id="325" r:id="rId114"/>
    <p:sldId id="318" r:id="rId115"/>
    <p:sldId id="343" r:id="rId116"/>
    <p:sldId id="344" r:id="rId117"/>
    <p:sldId id="345" r:id="rId118"/>
    <p:sldId id="368" r:id="rId1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26" autoAdjust="0"/>
    <p:restoredTop sz="94660"/>
  </p:normalViewPr>
  <p:slideViewPr>
    <p:cSldViewPr>
      <p:cViewPr>
        <p:scale>
          <a:sx n="75" d="100"/>
          <a:sy n="75" d="100"/>
        </p:scale>
        <p:origin x="-102" y="-3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B92508B-C840-47DE-9D33-ABB48D1F204D}" type="datetimeFigureOut">
              <a:rPr lang="en-US"/>
              <a:pPr>
                <a:defRPr/>
              </a:pPr>
              <a:t>10/2/2011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F0F9295-8D46-4953-9D87-D1C4698CF4B4}" type="slidenum">
              <a:rPr lang="en-US"/>
              <a:pPr>
                <a:defRPr/>
              </a:pPr>
              <a:t>‹#›</a:t>
            </a:fld>
            <a:endParaRPr lang="en-US"/>
          </a:p>
        </p:txBody>
      </p:sp>
    </p:spTree>
    <p:extLst>
      <p:ext uri="{BB962C8B-B14F-4D97-AF65-F5344CB8AC3E}">
        <p14:creationId xmlns:p14="http://schemas.microsoft.com/office/powerpoint/2010/main" val="11806678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54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AB3FB0-51E4-48DB-8C76-4CFCE11D7512}"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A913B5-4D71-4EE4-A50E-0A03FE41F875}" type="slidenum">
              <a:rPr lang="en-US" smtClean="0"/>
              <a:pPr/>
              <a:t>22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3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FA4307-E689-4C21-B935-767E99206B51}" type="slidenum">
              <a:rPr lang="en-US" smtClean="0"/>
              <a:pPr/>
              <a:t>23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3EF4EF-F410-4CB4-A16E-34A911BD780C}" type="slidenum">
              <a:rPr lang="en-US" smtClean="0"/>
              <a:pPr/>
              <a:t>28</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9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7EF36A-7B0A-43DE-936E-BD5706B58D5A}" type="slidenum">
              <a:rPr lang="en-US" smtClean="0"/>
              <a:pPr/>
              <a:t>30</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70D01F-549A-454C-A40E-0F0DCAE7EFF7}" type="slidenum">
              <a:rPr lang="en-US" smtClean="0"/>
              <a:pPr/>
              <a:t>31</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678A789-C8A9-4BAE-AD62-9A311F894664}" type="slidenum">
              <a:rPr lang="en-US" smtClean="0"/>
              <a:pPr/>
              <a:t>32</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95AAF8-05FE-4ACF-A6A2-4FB7088BCC9E}" type="slidenum">
              <a:rPr lang="en-US" smtClean="0"/>
              <a:pPr/>
              <a:t>33</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E77BC0-2545-4395-8B1D-63AA3AA4EEEA}" type="slidenum">
              <a:rPr lang="en-US" smtClean="0"/>
              <a:pPr/>
              <a:t>35</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0E98CA-9BE3-41A3-8F58-86BC6495856C}" type="slidenum">
              <a:rPr lang="en-US" smtClean="0"/>
              <a:pPr/>
              <a:t>36</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233F11-653B-4E28-BA5D-296C197806F0}" type="slidenum">
              <a:rPr lang="en-US" smtClean="0"/>
              <a:pPr/>
              <a:t>37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4D3D19-77C2-4AFE-9FF8-0F740AEDD3E8}"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97679E-A69D-4FFB-A626-EBF04D66E2C8}" type="slidenum">
              <a:rPr lang="en-US" smtClean="0"/>
              <a:pPr/>
              <a:t>38</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50B3A3-55E6-400E-BE29-A3B04E0D72A3}" type="slidenum">
              <a:rPr lang="en-US" smtClean="0"/>
              <a:pPr/>
              <a:t>39</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B01AD2-9950-42E9-AC00-3756E9B819AA}" type="slidenum">
              <a:rPr lang="en-US" smtClean="0"/>
              <a:pPr/>
              <a:t>40</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D7BD88-6EBD-4C2C-91CE-AA5841668569}" type="slidenum">
              <a:rPr lang="en-US" smtClean="0"/>
              <a:pPr/>
              <a:t>41</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D3CF07-45D7-4D2F-8314-FFC679BBB71F}" type="slidenum">
              <a:rPr lang="en-US" smtClean="0"/>
              <a:pPr/>
              <a:t>42</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97679E-A69D-4FFB-A626-EBF04D66E2C8}" type="slidenum">
              <a:rPr lang="en-US" smtClean="0"/>
              <a:pPr/>
              <a:t>43</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E32D04-3162-4EF9-BEF4-C9C771DCD653}" type="slidenum">
              <a:rPr lang="en-US" smtClean="0"/>
              <a:pPr/>
              <a:t>44</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A6FBF3-8694-4C87-ABE3-2FFD4F2C2757}" type="slidenum">
              <a:rPr lang="en-US" smtClean="0"/>
              <a:pPr/>
              <a:t>45</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4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25B8E0-9C1B-4607-B303-5FF2109A24B0}" type="slidenum">
              <a:rPr lang="en-US" smtClean="0"/>
              <a:pPr/>
              <a:t>47</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5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2290DB-F958-4102-8B94-B63CCF52E202}" type="slidenum">
              <a:rPr lang="en-US" smtClean="0"/>
              <a:pPr/>
              <a:t>48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0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1A4B61-B91A-4EA7-89D7-21041E726A78}"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97679E-A69D-4FFB-A626-EBF04D66E2C8}" type="slidenum">
              <a:rPr lang="en-US" smtClean="0"/>
              <a:pPr/>
              <a:t>49</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6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5FD3E2-C672-4F43-80D3-4FC8A45087B9}" type="slidenum">
              <a:rPr lang="en-US" smtClean="0"/>
              <a:pPr/>
              <a:t>50</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7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EE0BBC-CA02-439A-9B00-F92223C6E139}" type="slidenum">
              <a:rPr lang="en-US" smtClean="0"/>
              <a:pPr/>
              <a:t>51</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8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90C807-5F4E-4570-A192-581314352E94}" type="slidenum">
              <a:rPr lang="en-US" smtClean="0"/>
              <a:pPr/>
              <a:t>52</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4612F5-C9D9-49E7-82CC-EAD464275480}" type="slidenum">
              <a:rPr lang="en-US" smtClean="0"/>
              <a:pPr/>
              <a:t>53</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0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922FEA-C2EB-4890-B809-152F2E910068}" type="slidenum">
              <a:rPr lang="en-US" smtClean="0"/>
              <a:pPr/>
              <a:t>54</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1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B09687-D792-4A99-A452-F34BA79006F0}" type="slidenum">
              <a:rPr lang="en-US" smtClean="0"/>
              <a:pPr/>
              <a:t>55</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97679E-A69D-4FFB-A626-EBF04D66E2C8}" type="slidenum">
              <a:rPr lang="en-US" smtClean="0"/>
              <a:pPr/>
              <a:t>56</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A56086-ACF7-4236-909D-45893D6FAE68}" type="slidenum">
              <a:rPr lang="en-US" smtClean="0"/>
              <a:pPr/>
              <a:t>57</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7654B0-9F4B-43EA-AD8E-71721979E4A5}" type="slidenum">
              <a:rPr lang="en-US" smtClean="0"/>
              <a:pPr/>
              <a:t>58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C92B63-8AA7-433F-98A4-464AB6F07346}"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59E5C5-0EA4-4DC1-9FEF-41E31CD34230}" type="slidenum">
              <a:rPr lang="en-US" smtClean="0"/>
              <a:pPr/>
              <a:t>59</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6E430B-7CEB-495D-BC16-7270B8C3268C}" type="slidenum">
              <a:rPr lang="en-US" smtClean="0"/>
              <a:pPr/>
              <a:t>60</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6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C3D8E9-E970-45A7-AB09-41966757060C}" type="slidenum">
              <a:rPr lang="en-US" smtClean="0"/>
              <a:pPr/>
              <a:t>61</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7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EE913E-4C17-4DBD-8414-403AD1363041}" type="slidenum">
              <a:rPr lang="en-US" smtClean="0"/>
              <a:pPr/>
              <a:t>62</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8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855CCC-3A36-4BCA-A1D7-3EC9DCFE85D0}" type="slidenum">
              <a:rPr lang="en-US" smtClean="0"/>
              <a:pPr/>
              <a:t>63</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9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28296E-CA0A-4059-992F-63BA9B5E9692}" type="slidenum">
              <a:rPr lang="en-US" smtClean="0"/>
              <a:pPr/>
              <a:t>64</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824B1D-F043-4D0A-92C0-3DA8BFF62841}" type="slidenum">
              <a:rPr lang="en-US" smtClean="0"/>
              <a:pPr/>
              <a:t>65</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A444C3-F665-4974-A9A6-8D9437A86E49}" type="slidenum">
              <a:rPr lang="en-US" smtClean="0"/>
              <a:pPr/>
              <a:t>67</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11727AC-32E4-448F-AE66-4999367DD939}" type="slidenum">
              <a:rPr lang="en-US" smtClean="0"/>
              <a:pPr/>
              <a:t>68</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2CC408-0AA0-4296-9E12-178E00B2C01B}" type="slidenum">
              <a:rPr lang="en-US" smtClean="0"/>
              <a:pPr/>
              <a:t>69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62CE5B-C454-4160-982E-F566B850A2F1}" type="slidenum">
              <a:rPr lang="en-US" smtClean="0"/>
              <a:pPr/>
              <a:t>9</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7115EB-C322-40B7-A44B-3D62C7210B2E}" type="slidenum">
              <a:rPr lang="en-US" smtClean="0"/>
              <a:pPr/>
              <a:t>70</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7533FB-1460-4F3B-AEF8-29A223867039}" type="slidenum">
              <a:rPr lang="en-US" smtClean="0"/>
              <a:pPr/>
              <a:t>71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16738A-E598-4CF2-8563-A877A012794C}" type="slidenum">
              <a:rPr lang="en-US" smtClean="0"/>
              <a:pPr/>
              <a:t>72</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9A22A2-A4F1-4D1E-810E-46C0F790C3E7}" type="slidenum">
              <a:rPr lang="en-US" smtClean="0"/>
              <a:pPr/>
              <a:t>73</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9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5CB924-5905-44EE-B844-7F58616E069D}" type="slidenum">
              <a:rPr lang="en-US" smtClean="0"/>
              <a:pPr/>
              <a:t>74</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0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77DE94-E667-4345-ADEA-59C642539EF9}" type="slidenum">
              <a:rPr lang="en-US" smtClean="0"/>
              <a:pPr/>
              <a:t>75</a:t>
            </a:fld>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1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B2D87EB-3708-48D0-B9CD-BA00650EFF21}" type="slidenum">
              <a:rPr lang="en-US" smtClean="0"/>
              <a:pPr/>
              <a:t>76</a:t>
            </a:fld>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2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ACA1F4-4CED-4A09-878C-5586C534E724}" type="slidenum">
              <a:rPr lang="en-US" smtClean="0"/>
              <a:pPr/>
              <a:t>77</a:t>
            </a:fld>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90902D-6942-45EB-90BA-CD80F9EF589C}" type="slidenum">
              <a:rPr lang="en-US" smtClean="0"/>
              <a:pPr/>
              <a:t>78</a:t>
            </a:fld>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4697ED-75ED-41BA-8CA3-F31250D714B6}" type="slidenum">
              <a:rPr lang="en-US" smtClean="0"/>
              <a:pPr/>
              <a:t>80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5745495-810B-4A4C-BD7F-498BE699B0FB}" type="slidenum">
              <a:rPr lang="en-US" smtClean="0"/>
              <a:pPr/>
              <a:t>12</a:t>
            </a:fld>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4C3FC0-8680-4F15-8F5D-757303803914}" type="slidenum">
              <a:rPr lang="en-US" smtClean="0"/>
              <a:pPr/>
              <a:t>81</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6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6B8808-552B-48B4-A5E1-0E6EB4E06595}" type="slidenum">
              <a:rPr lang="en-US" smtClean="0"/>
              <a:pPr/>
              <a:t>82</a:t>
            </a:fld>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p:spPr>
      </p:sp>
      <p:sp>
        <p:nvSpPr>
          <p:cNvPr id="167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7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A2AC21-C23B-480B-AE67-836F6AC0299A}" type="slidenum">
              <a:rPr lang="en-US" smtClean="0"/>
              <a:pPr/>
              <a:t>83</a:t>
            </a:fld>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8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AAC085-A1B0-444B-B0C8-6001D3D644F8}" type="slidenum">
              <a:rPr lang="en-US" smtClean="0"/>
              <a:pPr/>
              <a:t>84</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9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0E4315-FC33-420F-8EDB-53E38AAC7022}" type="slidenum">
              <a:rPr lang="en-US" smtClean="0"/>
              <a:pPr/>
              <a:t>85</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DF43E6-58EB-458B-8FB8-C86BCD45C8A5}" type="slidenum">
              <a:rPr lang="en-US" smtClean="0"/>
              <a:pPr/>
              <a:t>86</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2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FCD21E-C791-485A-B39A-B105F482FBA1}" type="slidenum">
              <a:rPr lang="en-US" smtClean="0"/>
              <a:pPr/>
              <a:t>88</a:t>
            </a:fld>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99E936-5B3A-4445-B7CB-5A20441247D0}" type="slidenum">
              <a:rPr lang="en-US" smtClean="0"/>
              <a:pPr/>
              <a:t>90</a:t>
            </a:fld>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8E8B97-7784-4013-A564-C52AEF2C9000}" type="slidenum">
              <a:rPr lang="en-US" smtClean="0"/>
              <a:pPr/>
              <a:t>91</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5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469883-18E4-4FA3-877C-FFBA6FAF8E5F}" type="slidenum">
              <a:rPr lang="en-US" smtClean="0"/>
              <a:pPr/>
              <a:t>93</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6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51F990-4488-4326-AE40-66D5F9E9F365}" type="slidenum">
              <a:rPr lang="en-US" smtClean="0"/>
              <a:pPr/>
              <a:t>15</a:t>
            </a:fld>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20049D-17F6-47D1-A89A-44CFAE620E48}" type="slidenum">
              <a:rPr lang="en-US" smtClean="0"/>
              <a:pPr/>
              <a:t>94</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7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3357FF-F7AD-45F2-BBE0-3918C61DDCDF}" type="slidenum">
              <a:rPr lang="en-US" smtClean="0"/>
              <a:pPr/>
              <a:t>96</a:t>
            </a:fld>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8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C5B0E7-1E65-4007-820A-A7837E536C7B}" type="slidenum">
              <a:rPr lang="en-US" smtClean="0"/>
              <a:pPr/>
              <a:t>97</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9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AFBF91-F274-4043-833A-8AB3B8AE60C5}" type="slidenum">
              <a:rPr lang="en-US" smtClean="0"/>
              <a:pPr/>
              <a:t>98</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143E00-37E0-47BC-8C58-953A33088CDB}" type="slidenum">
              <a:rPr lang="en-US" smtClean="0"/>
              <a:pPr/>
              <a:t>99</a:t>
            </a:fld>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2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36AB31-8DE7-49CE-BFE8-336087829F17}" type="slidenum">
              <a:rPr lang="en-US" smtClean="0"/>
              <a:pPr/>
              <a:t>100</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1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D930BE8-ADCE-4DF7-9F5A-EF04B5D8E0C9}" type="slidenum">
              <a:rPr lang="en-US" smtClean="0"/>
              <a:pPr/>
              <a:t>101</a:t>
            </a:fld>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p:spPr>
      </p:sp>
      <p:sp>
        <p:nvSpPr>
          <p:cNvPr id="182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2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68DC60-C56B-4911-AEDC-6310721D7297}" type="slidenum">
              <a:rPr lang="en-US" smtClean="0"/>
              <a:pPr/>
              <a:t>102</a:t>
            </a:fld>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3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1045C3-866E-4711-A243-83E2368FC4F6}" type="slidenum">
              <a:rPr lang="en-US" smtClean="0"/>
              <a:pPr/>
              <a:t>103</a:t>
            </a:fld>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bwMode="auto">
          <a:noFill/>
          <a:ln>
            <a:solidFill>
              <a:srgbClr val="000000"/>
            </a:solidFill>
            <a:miter lim="800000"/>
            <a:headEnd/>
            <a:tailEnd/>
          </a:ln>
        </p:spPr>
      </p:sp>
      <p:sp>
        <p:nvSpPr>
          <p:cNvPr id="184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4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78F614-29DA-4AF5-82EB-00CEEE9BEE6B}" type="slidenum">
              <a:rPr lang="en-US" smtClean="0"/>
              <a:pPr/>
              <a:t>104</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08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CDDAB0-B89B-4BA7-8500-E4A1BCFB27F4}" type="slidenum">
              <a:rPr lang="en-US" smtClean="0"/>
              <a:pPr/>
              <a:t>19</a:t>
            </a:fld>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noFill/>
          <a:ln>
            <a:solidFill>
              <a:srgbClr val="000000"/>
            </a:solidFill>
            <a:miter lim="800000"/>
            <a:headEnd/>
            <a:tailEnd/>
          </a:ln>
        </p:spPr>
      </p:sp>
      <p:sp>
        <p:nvSpPr>
          <p:cNvPr id="185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5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B9F15A-4432-447B-811A-E56BE159BF3C}" type="slidenum">
              <a:rPr lang="en-US" smtClean="0"/>
              <a:pPr/>
              <a:t>105</a:t>
            </a:fld>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p:spPr>
      </p:sp>
      <p:sp>
        <p:nvSpPr>
          <p:cNvPr id="1863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6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EF38CD-02E5-4A33-8C28-01C78DD9238E}" type="slidenum">
              <a:rPr lang="en-US" smtClean="0"/>
              <a:pPr/>
              <a:t>106</a:t>
            </a:fld>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p:spPr>
      </p:sp>
      <p:sp>
        <p:nvSpPr>
          <p:cNvPr id="187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7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051497-77D0-42EF-9DDE-2030B9FBEFFC}" type="slidenum">
              <a:rPr lang="en-US" smtClean="0"/>
              <a:pPr/>
              <a:t>107</a:t>
            </a:fld>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p:spPr>
      </p:sp>
      <p:sp>
        <p:nvSpPr>
          <p:cNvPr id="188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8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880191-7A8C-4BFE-B60C-9277785B7A44}" type="slidenum">
              <a:rPr lang="en-US" smtClean="0"/>
              <a:pPr/>
              <a:t>108</a:t>
            </a:fld>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9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32402E-81EF-4555-86CC-14DCDC4549C2}" type="slidenum">
              <a:rPr lang="en-US" smtClean="0"/>
              <a:pPr/>
              <a:t>109</a:t>
            </a:fld>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p:spPr>
      </p:sp>
      <p:sp>
        <p:nvSpPr>
          <p:cNvPr id="190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0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8C6C43-CEC0-4174-B8F3-C4F9240F58E5}" type="slidenum">
              <a:rPr lang="en-US" smtClean="0"/>
              <a:pPr/>
              <a:t>110</a:t>
            </a:fld>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1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8CC73B-54B9-4D72-80D4-536822390386}" type="slidenum">
              <a:rPr lang="en-US" smtClean="0"/>
              <a:pPr/>
              <a:t>112</a:t>
            </a:fld>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bwMode="auto">
          <a:noFill/>
          <a:ln>
            <a:solidFill>
              <a:srgbClr val="000000"/>
            </a:solidFill>
            <a:miter lim="800000"/>
            <a:headEnd/>
            <a:tailEnd/>
          </a:ln>
        </p:spPr>
      </p:sp>
      <p:sp>
        <p:nvSpPr>
          <p:cNvPr id="192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2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9C65566-4182-4638-B06D-39A0197CD1D5}" type="slidenum">
              <a:rPr lang="en-US" smtClean="0"/>
              <a:pPr/>
              <a:t>113</a:t>
            </a:fld>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bwMode="auto">
          <a:noFill/>
          <a:ln>
            <a:solidFill>
              <a:srgbClr val="000000"/>
            </a:solidFill>
            <a:miter lim="800000"/>
            <a:headEnd/>
            <a:tailEnd/>
          </a:ln>
        </p:spPr>
      </p:sp>
      <p:sp>
        <p:nvSpPr>
          <p:cNvPr id="1935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3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01D547-F7B9-4A37-B987-949C9D14E0ED}" type="slidenum">
              <a:rPr lang="en-US" smtClean="0"/>
              <a:pPr/>
              <a:t>114</a:t>
            </a:fld>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p:spPr>
      </p:sp>
      <p:sp>
        <p:nvSpPr>
          <p:cNvPr id="194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4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E97E2D-2C5E-4CC6-B61F-2206C6FADBE0}" type="slidenum">
              <a:rPr lang="en-US" smtClean="0"/>
              <a:pPr/>
              <a:t>115</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58C913-4E85-4FDA-A561-E420BA2EA848}" type="slidenum">
              <a:rPr lang="en-US" smtClean="0"/>
              <a:pPr/>
              <a:t>20</a:t>
            </a:fld>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bwMode="auto">
          <a:noFill/>
          <a:ln>
            <a:solidFill>
              <a:srgbClr val="000000"/>
            </a:solidFill>
            <a:miter lim="800000"/>
            <a:headEnd/>
            <a:tailEnd/>
          </a:ln>
        </p:spPr>
      </p:sp>
      <p:sp>
        <p:nvSpPr>
          <p:cNvPr id="195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5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6B9664-8239-41A3-9D05-F7A63B870653}" type="slidenum">
              <a:rPr lang="en-US" smtClean="0"/>
              <a:pPr/>
              <a:t>116</a:t>
            </a:fld>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p:spPr>
      </p:sp>
      <p:sp>
        <p:nvSpPr>
          <p:cNvPr id="196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96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B9ADAD-BA00-4109-9767-C42631BC26CE}" type="slidenum">
              <a:rPr lang="en-US" smtClean="0"/>
              <a:pPr/>
              <a:t>117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66FA48E-9EF6-4891-9E8F-145FF780E9F6}" type="datetimeFigureOut">
              <a:rPr lang="en-US"/>
              <a:pPr>
                <a:defRPr/>
              </a:pPr>
              <a:t>10/2/2011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3487D7-EA77-425C-854B-8F6AF014B2A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C59BC32-986C-4BEA-BBFF-C58F157172CC}" type="datetimeFigureOut">
              <a:rPr lang="en-US"/>
              <a:pPr>
                <a:defRPr/>
              </a:pPr>
              <a:t>10/2/2011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099539-966A-4CA8-AF7A-59721DAC132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86B27DA-9A73-48EB-A08A-46812ACABA0B}" type="datetimeFigureOut">
              <a:rPr lang="en-US"/>
              <a:pPr>
                <a:defRPr/>
              </a:pPr>
              <a:t>10/2/2011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88F5EE-65FB-4E48-91E5-D17B3C6CFED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B09A94-1D10-4E4D-B62B-0F01F28B2FAC}" type="datetimeFigureOut">
              <a:rPr lang="en-US"/>
              <a:pPr>
                <a:defRPr/>
              </a:pPr>
              <a:t>10/2/2011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F609FF-D1B3-44FD-8527-FC5E56F98E7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D37A6F8-4A44-4B65-9525-154E432EE52F}" type="datetimeFigureOut">
              <a:rPr lang="en-US"/>
              <a:pPr>
                <a:defRPr/>
              </a:pPr>
              <a:t>10/2/2011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2E048F-BE2D-470F-BFCF-0B543B30FBD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6854EB-F9FE-46D0-B6BB-8A2668B8B3BC}" type="datetimeFigureOut">
              <a:rPr lang="en-US"/>
              <a:pPr>
                <a:defRPr/>
              </a:pPr>
              <a:t>10/2/2011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78A29BC-00BE-4AF6-B1C3-D2ACCB6B013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E60FF68-804F-46BC-BFFC-3115CD3DFD48}" type="datetimeFigureOut">
              <a:rPr lang="en-US"/>
              <a:pPr>
                <a:defRPr/>
              </a:pPr>
              <a:t>10/2/2011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3440030-7005-4C45-8E03-77A2139BEA8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B9943EC-05B8-4F78-ABE1-00DB68C3CFDF}" type="datetimeFigureOut">
              <a:rPr lang="en-US"/>
              <a:pPr>
                <a:defRPr/>
              </a:pPr>
              <a:t>10/2/2011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4BC0848-2C17-4BF7-AB2B-F7B6FF5AF2D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D5260A2-B944-4800-BDF2-A14E9766005F}" type="datetimeFigureOut">
              <a:rPr lang="en-US"/>
              <a:pPr>
                <a:defRPr/>
              </a:pPr>
              <a:t>10/2/2011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D10508-AF1F-48A7-B745-424C0231AFE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CA1FAB4-488E-4A1E-9FE4-E32156F42287}" type="datetimeFigureOut">
              <a:rPr lang="en-US"/>
              <a:pPr>
                <a:defRPr/>
              </a:pPr>
              <a:t>10/2/2011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E23040-D58B-49EB-8272-638025AEE82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0E0AB9B-3F0F-4AA0-B778-C90FEED8906F}" type="datetimeFigureOut">
              <a:rPr lang="en-US"/>
              <a:pPr>
                <a:defRPr/>
              </a:pPr>
              <a:t>10/2/2011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38E143-0A48-44F6-B189-DE1EEC1D7CD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D5CA5F8-D5ED-45A3-9A76-9A72B3F9FE00}" type="datetimeFigureOut">
              <a:rPr lang="en-US"/>
              <a:pPr>
                <a:defRPr/>
              </a:pPr>
              <a:t>10/2/2011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0F79537-9E71-49FC-8A15-B9F2CE74D42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List_of_Governors_of_Texas" TargetMode="External"/><Relationship Id="rId2" Type="http://schemas.openxmlformats.org/officeDocument/2006/relationships/hyperlink" Target="http://en.wikipedia.org/wiki/Governor_of_Texas" TargetMode="External"/><Relationship Id="rId1" Type="http://schemas.openxmlformats.org/officeDocument/2006/relationships/slideLayout" Target="../slideLayouts/slideLayout6.xml"/><Relationship Id="rId4" Type="http://schemas.openxmlformats.org/officeDocument/2006/relationships/hyperlink" Target="http://www.tshaonline.org/handbook/online/articles/mbg03" TargetMode="Externa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3" Type="http://schemas.openxmlformats.org/officeDocument/2006/relationships/hyperlink" Target="http://en.wikipedia.org/wiki/Cincinnatus" TargetMode="External"/><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3" Type="http://schemas.openxmlformats.org/officeDocument/2006/relationships/hyperlink" Target="http://en.wikipedia.org/wiki/Edmund_J._Davis" TargetMode="External"/><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tshaonline.org/handbook/online/articles/mbl01" TargetMode="External"/><Relationship Id="rId7" Type="http://schemas.openxmlformats.org/officeDocument/2006/relationships/hyperlink" Target="http://www.tshaonline.org/handbook/online/articles/mbs01"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http://www.tshaonline.org/handbook/online/articles/mcg01" TargetMode="External"/><Relationship Id="rId5" Type="http://schemas.openxmlformats.org/officeDocument/2006/relationships/hyperlink" Target="http://www.tshaonline.org/handbook/online/articles/mba03" TargetMode="External"/><Relationship Id="rId4" Type="http://schemas.openxmlformats.org/officeDocument/2006/relationships/hyperlink" Target="http://www.tshaonline.org/handbook/online/articles/mbc04"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tshaonline.org/handbook/online/articles/met02" TargetMode="External"/><Relationship Id="rId2" Type="http://schemas.openxmlformats.org/officeDocument/2006/relationships/hyperlink" Target="http://www.tshaonline.org/handbook/online/articles/mdr01"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www.whitehouse.gov/administration/staff"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www.fas.org/sgp/crs/misc/98-606.pdf" TargetMode="External"/><Relationship Id="rId2" Type="http://schemas.openxmlformats.org/officeDocument/2006/relationships/hyperlink" Target="http://en.wikipedia.org/wiki/Executive_Office_of_the_President_of_the_United_States"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en.wikipedia.org/wiki/Cabinet_of_the_United_States"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usconstitution.net/const.html#Article2"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en.wikipedia.org/wiki/Article_Two_of_the_United_States_Constitution"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www.statelocalgov.net/state-tx.cfm#toc" TargetMode="External"/><Relationship Id="rId2" Type="http://schemas.openxmlformats.org/officeDocument/2006/relationships/hyperlink" Target="http://www.loc.gov/rr/news/fedgov.html"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Norman_conquest_of_England"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en.wikipedia.org/wiki/William_the_Conqueror"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hyperlink" Target="http://en.wikipedia.org/wiki/Anglo-Saxon_England" TargetMode="External"/><Relationship Id="rId4" Type="http://schemas.openxmlformats.org/officeDocument/2006/relationships/hyperlink" Target="http://en.wikipedia.org/wiki/Feudalism"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www.statutes.legis.state.tx.us/Docs/CN/htm/CN.4.htm"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http://en.wikipedia.org/wiki/Domesday_Book"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hyperlink" Target="http://www.google.com/imgres?q=Domesday+Book&amp;um=1&amp;hl=en&amp;sa=N&amp;rls=com.microsoft:en-us:IE-SearchBox&amp;rlz=1I7RNUD_enUS415&amp;tbm=isch&amp;tbnid=13FHG0u6k1RJhM:&amp;imgrefurl=http://medieval.ucdavis.edu/20B/Domesday.html&amp;docid=DQjjU4CSRhop0M&amp;w=1200&amp;h=850&amp;ei=afeITuLOPIKHsALd1bioDw&amp;zoom=1&amp;biw=1004&amp;bih=873&amp;iact=rc&amp;dur=225&amp;page=2&amp;tbnh=159&amp;tbnw=224&amp;start=18&amp;ndsp=16&amp;ved=1t:429,r:11,s:18&amp;tx=143&amp;ty=49"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Henry_I_of_England"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hyperlink" Target="http://en.wikipedia.org/wiki/Charter_of_Liberties"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hyperlink" Target="http://en.wikipedia.org/wiki/Exchequer"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hyperlink" Target="http://en.wikipedia.org/wiki/Henry_II_of_England"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hyperlink" Target="http://en.wikipedia.org/wiki/The_Lion_in_Winter"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hyperlink" Target="http://www.youtube.com/watch?v=A-q46HwbVcw"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Governor_(United_States)" TargetMode="External"/><Relationship Id="rId2" Type="http://schemas.openxmlformats.org/officeDocument/2006/relationships/hyperlink" Target="http://en.wikipedia.org/wiki/President_of_the_United_States" TargetMode="External"/><Relationship Id="rId1" Type="http://schemas.openxmlformats.org/officeDocument/2006/relationships/slideLayout" Target="../slideLayouts/slideLayout6.xml"/><Relationship Id="rId5" Type="http://schemas.openxmlformats.org/officeDocument/2006/relationships/hyperlink" Target="http://en.wikipedia.org/wiki/City_manager" TargetMode="External"/><Relationship Id="rId4" Type="http://schemas.openxmlformats.org/officeDocument/2006/relationships/hyperlink" Target="http://en.wikipedia.org/wiki/Mayoralty_in_the_United_States"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www.britannia.com/history/monarchs/mon26.html" TargetMode="External"/><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hyperlink" Target="http://en.wikipedia.org/wiki/John,_King_of_England" TargetMode="External"/><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hyperlink" Target="http://en.wikipedia.org/wiki/Magna_Carta"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en.wikisource.org/wiki/Magna_Carta" TargetMode="External"/><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hyperlink" Target="http://en.wikipedia.org/wiki/Edward_I" TargetMode="External"/><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hyperlink" Target="http://www.britannia.com/history/monarchs/mon30.html"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www.britannia.com/history/monarchs/mon30.html"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hyperlink" Target="http://www.britannia.com/history/monarchs/mon41.html" TargetMode="External"/><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hyperlink" Target="http://en.wikipedia.org/wiki/Elizabeth_I_of_England" TargetMode="External"/><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hyperlink" Target="http://en.wikipedia.org/wiki/James_I_of_England" TargetMode="External"/><Relationship Id="rId7" Type="http://schemas.openxmlformats.org/officeDocument/2006/relationships/hyperlink" Target="http://en.wikipedia.org/wiki/James_II_of_England" TargetMode="External"/><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hyperlink" Target="http://en.wikipedia.org/wiki/Charles_II_of_England" TargetMode="External"/><Relationship Id="rId5" Type="http://schemas.openxmlformats.org/officeDocument/2006/relationships/hyperlink" Target="http://en.wikipedia.org/wiki/Commonwealth_of_England" TargetMode="External"/><Relationship Id="rId4" Type="http://schemas.openxmlformats.org/officeDocument/2006/relationships/hyperlink" Target="http://en.wikipedia.org/wiki/Charles_I_of_England"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en.wikipedia.org/wiki/James_I_of_England_and_the_English_Parliament" TargetMode="External"/><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hyperlink" Target="http://en.wikipedia.org/wiki/The_True_Law_of_Free_Monarchies" TargetMode="External"/><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hyperlink" Target="http://en.wikipedia.org/wiki/James_I_of_England_and_the_English_Parliament" TargetMode="External"/><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hyperlink" Target="http://en.wikipedia.org/wiki/Charles_I_of_England" TargetMode="External"/><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hyperlink" Target="http://en.wikipedia.org/wiki/Petition_of_Right" TargetMode="External"/><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hyperlink" Target="http://en.wikipedia.org/wiki/Personal_Rule" TargetMode="External"/><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hyperlink" Target="http://en.wikipedia.org/wiki/Long_Parliament#1640.E2.80.931648" TargetMode="External"/><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hyperlink" Target="http://en.wikipedia.org/wiki/Battle_of_Worcester" TargetMode="External"/><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hyperlink" Target="http://en.wikipedia.org/wiki/Charles_I_of_England" TargetMode="Externa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hyperlink" Target="http://en.wikipedia.org/wiki/Oak_Apple_Day"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hyperlink" Target="http://en.wikisource.org/wiki/Bill_of_Rights_1689" TargetMode="External"/><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hyperlink" Target="http://en.wikipedia.org/wiki/Category:Lists_of_American_colonial_governors" TargetMode="Externa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2302</a:t>
            </a:r>
            <a:br>
              <a:rPr lang="en-US" smtClean="0"/>
            </a:br>
            <a:endParaRPr lang="en-US" smtClean="0"/>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The Executive – </a:t>
            </a:r>
          </a:p>
          <a:p>
            <a:pPr eaLnBrk="1" fontAlgn="auto" hangingPunct="1">
              <a:spcAft>
                <a:spcPts val="0"/>
              </a:spcAft>
              <a:buFont typeface="Arial" pitchFamily="34" charset="0"/>
              <a:buNone/>
              <a:defRPr/>
            </a:pPr>
            <a:r>
              <a:rPr lang="en-US" dirty="0" smtClean="0"/>
              <a:t>Historical Background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is singular because the executive power is vested in one person – the President. We will read through this in the next section. </a:t>
            </a:r>
            <a:endParaRPr lang="en-US" dirty="0"/>
          </a:p>
        </p:txBody>
      </p:sp>
    </p:spTree>
    <p:extLst>
      <p:ext uri="{BB962C8B-B14F-4D97-AF65-F5344CB8AC3E}">
        <p14:creationId xmlns:p14="http://schemas.microsoft.com/office/powerpoint/2010/main" val="70233384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274638"/>
            <a:ext cx="8229600" cy="6126162"/>
          </a:xfrm>
        </p:spPr>
        <p:txBody>
          <a:bodyPr/>
          <a:lstStyle/>
          <a:p>
            <a:r>
              <a:rPr lang="en-US" dirty="0" smtClean="0"/>
              <a:t>As a result of the victory in the French and Indian Wars, Britain gained new possessions west of the Appalachian Mountains and sent British officials to control them. </a:t>
            </a:r>
            <a:endParaRPr lang="en-US" dirty="0" smtClean="0"/>
          </a:p>
        </p:txBody>
      </p:sp>
    </p:spTree>
    <p:extLst>
      <p:ext uri="{BB962C8B-B14F-4D97-AF65-F5344CB8AC3E}">
        <p14:creationId xmlns:p14="http://schemas.microsoft.com/office/powerpoint/2010/main" val="366057888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126162"/>
          </a:xfrm>
        </p:spPr>
        <p:txBody>
          <a:bodyPr/>
          <a:lstStyle/>
          <a:p>
            <a:pPr eaLnBrk="1" hangingPunct="1"/>
            <a:r>
              <a:rPr lang="en-US" smtClean="0"/>
              <a:t>George III imposed executive authority to solve security and commercial problems</a:t>
            </a:r>
            <a:br>
              <a:rPr lang="en-US" smtClean="0"/>
            </a:br>
            <a:r>
              <a:rPr lang="en-US" smtClean="0"/>
              <a:t/>
            </a:r>
            <a:br>
              <a:rPr lang="en-US" smtClean="0"/>
            </a:br>
            <a:r>
              <a:rPr lang="en-US" smtClean="0"/>
              <a:t>As with the Stuarts, his arrogance, refusal to seek consent, zealous imposition of taxes and use of military force led to resistance and revolution</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274638"/>
            <a:ext cx="8229600" cy="6126162"/>
          </a:xfrm>
        </p:spPr>
        <p:txBody>
          <a:bodyPr/>
          <a:lstStyle/>
          <a:p>
            <a:r>
              <a:rPr lang="en-US" smtClean="0"/>
              <a:t>A handful of the grievances listed in the Declaration of Independence concerned the Kings attempt to usurp colonial executive power.</a:t>
            </a:r>
            <a:br>
              <a:rPr lang="en-US" smtClean="0"/>
            </a:br>
            <a:r>
              <a:rPr lang="en-US" smtClean="0"/>
              <a:t/>
            </a:r>
            <a:br>
              <a:rPr lang="en-US" smtClean="0"/>
            </a:br>
            <a:r>
              <a:rPr lang="en-US" smtClean="0"/>
              <a:t>Many of these focus on </a:t>
            </a:r>
            <a:br>
              <a:rPr lang="en-US" smtClean="0"/>
            </a:br>
            <a:r>
              <a:rPr lang="en-US" smtClean="0"/>
              <a:t>his control of the military</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a:xfrm>
            <a:off x="457200" y="274638"/>
            <a:ext cx="8229600" cy="6202362"/>
          </a:xfrm>
        </p:spPr>
        <p:txBody>
          <a:bodyPr/>
          <a:lstStyle/>
          <a:p>
            <a:pPr algn="l"/>
            <a:r>
              <a:rPr lang="en-US" sz="4000" smtClean="0"/>
              <a:t>- “he has erected a multitude of new offices, and sent hither swarms of officers to harass our people and eat out their substance.”</a:t>
            </a:r>
            <a:br>
              <a:rPr lang="en-US" sz="4000" smtClean="0"/>
            </a:br>
            <a:r>
              <a:rPr lang="en-US" sz="4000" smtClean="0"/>
              <a:t/>
            </a:r>
            <a:br>
              <a:rPr lang="en-US" sz="4000" smtClean="0"/>
            </a:br>
            <a:r>
              <a:rPr lang="en-US" sz="4000" smtClean="0"/>
              <a:t>- “he has kept among us, in times of peace, standing armies, without the consent of our legislatures.”</a:t>
            </a:r>
            <a:r>
              <a:rPr lang="en-US" sz="3200" smtClean="0"/>
              <a:t/>
            </a:r>
            <a:br>
              <a:rPr lang="en-US" sz="3200" smtClean="0"/>
            </a:br>
            <a:endParaRPr lang="en-US" sz="3200" smtClean="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274638"/>
            <a:ext cx="8229600" cy="6126162"/>
          </a:xfrm>
        </p:spPr>
        <p:txBody>
          <a:bodyPr/>
          <a:lstStyle/>
          <a:p>
            <a:pPr algn="l"/>
            <a:r>
              <a:rPr lang="en-US" smtClean="0"/>
              <a:t>- “he has effected to render the military independent of, and superior to, the civil power.”</a:t>
            </a:r>
            <a:br>
              <a:rPr lang="en-US" smtClean="0"/>
            </a:br>
            <a:r>
              <a:rPr lang="en-US" smtClean="0"/>
              <a:t/>
            </a:r>
            <a:br>
              <a:rPr lang="en-US" smtClean="0"/>
            </a:br>
            <a:r>
              <a:rPr lang="en-US" smtClean="0"/>
              <a:t>- “for quartering large bodies of armed troops among us.”</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457200" y="274638"/>
            <a:ext cx="8229600" cy="6126162"/>
          </a:xfrm>
        </p:spPr>
        <p:txBody>
          <a:bodyPr/>
          <a:lstStyle/>
          <a:p>
            <a:pPr algn="l"/>
            <a:r>
              <a:rPr lang="en-US" dirty="0" smtClean="0"/>
              <a:t>- “for protecting them, by a mock trial, from punishment for any murders which they should commit on the inhabitants of these states</a:t>
            </a:r>
            <a:r>
              <a:rPr lang="en-US" dirty="0" smtClean="0"/>
              <a:t>.”</a:t>
            </a:r>
            <a:endParaRPr lang="en-US" dirty="0" smtClean="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457200" y="274638"/>
            <a:ext cx="8229600" cy="6126162"/>
          </a:xfrm>
        </p:spPr>
        <p:txBody>
          <a:bodyPr/>
          <a:lstStyle/>
          <a:p>
            <a:pPr algn="l"/>
            <a:r>
              <a:rPr lang="en-US" smtClean="0"/>
              <a:t>- “he is at this time transporting large armies of foreign mercenaries to complete the works of death, desolation, and tyranny already begun with circumstances of cruelty and perfidy scarcely paralleled in the most barbarous ages, and totally unworthy the head of a civilized nation.”</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57200" y="274638"/>
            <a:ext cx="8229600" cy="6126162"/>
          </a:xfrm>
        </p:spPr>
        <p:txBody>
          <a:bodyPr/>
          <a:lstStyle/>
          <a:p>
            <a:r>
              <a:rPr lang="en-US" dirty="0" smtClean="0"/>
              <a:t>The colonial experience with central power under a monarch led </a:t>
            </a:r>
            <a:r>
              <a:rPr lang="en-US" dirty="0" smtClean="0"/>
              <a:t>to the </a:t>
            </a:r>
            <a:r>
              <a:rPr lang="en-US" dirty="0" smtClean="0"/>
              <a:t>establishment of a constitutional system with no national executive</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a:xfrm>
            <a:off x="457200" y="274638"/>
            <a:ext cx="8229600" cy="6126162"/>
          </a:xfrm>
        </p:spPr>
        <p:txBody>
          <a:bodyPr/>
          <a:lstStyle/>
          <a:p>
            <a:pPr eaLnBrk="1" hangingPunct="1"/>
            <a:r>
              <a:rPr lang="en-US" smtClean="0"/>
              <a:t>The Articles of Confederation</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457200" y="274638"/>
            <a:ext cx="8229600" cy="6126162"/>
          </a:xfrm>
        </p:spPr>
        <p:txBody>
          <a:bodyPr/>
          <a:lstStyle/>
          <a:p>
            <a:r>
              <a:rPr lang="en-US" smtClean="0"/>
              <a:t>Executive power rested with each of the separate states.</a:t>
            </a:r>
            <a:br>
              <a:rPr lang="en-US" smtClean="0"/>
            </a:br>
            <a:r>
              <a:rPr lang="en-US" smtClean="0"/>
              <a:t/>
            </a:r>
            <a:br>
              <a:rPr lang="en-US" smtClean="0"/>
            </a:br>
            <a:r>
              <a:rPr lang="en-US" smtClean="0"/>
              <a:t>The inability of the national government to implement legislation led to the call for a constitutional convention.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executive branch in Texas is designed to be “plural.” In addition to the </a:t>
            </a:r>
            <a:r>
              <a:rPr lang="en-US" dirty="0" smtClean="0">
                <a:hlinkClick r:id="rId2"/>
              </a:rPr>
              <a:t>Governor</a:t>
            </a:r>
            <a:r>
              <a:rPr lang="en-US" dirty="0" smtClean="0"/>
              <a:t> (</a:t>
            </a:r>
            <a:r>
              <a:rPr lang="en-US" dirty="0" smtClean="0">
                <a:hlinkClick r:id="rId3"/>
              </a:rPr>
              <a:t>history</a:t>
            </a:r>
            <a:r>
              <a:rPr lang="en-US" dirty="0" smtClean="0"/>
              <a:t>), five separate, distinct positions are created and made independent of the Governor.</a:t>
            </a:r>
            <a:br>
              <a:rPr lang="en-US" dirty="0" smtClean="0"/>
            </a:br>
            <a:r>
              <a:rPr lang="en-US" dirty="0" smtClean="0"/>
              <a:t/>
            </a:r>
            <a:br>
              <a:rPr lang="en-US" dirty="0" smtClean="0"/>
            </a:br>
            <a:r>
              <a:rPr lang="en-US" dirty="0" smtClean="0">
                <a:hlinkClick r:id="rId4"/>
              </a:rPr>
              <a:t>Background from TSHA</a:t>
            </a:r>
            <a:r>
              <a:rPr lang="en-US" dirty="0" smtClean="0"/>
              <a:t>.</a:t>
            </a:r>
            <a:endParaRPr lang="en-US" dirty="0"/>
          </a:p>
        </p:txBody>
      </p:sp>
    </p:spTree>
    <p:extLst>
      <p:ext uri="{BB962C8B-B14F-4D97-AF65-F5344CB8AC3E}">
        <p14:creationId xmlns:p14="http://schemas.microsoft.com/office/powerpoint/2010/main" val="263413248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457200" y="274638"/>
            <a:ext cx="8229600" cy="6126162"/>
          </a:xfrm>
        </p:spPr>
        <p:txBody>
          <a:bodyPr/>
          <a:lstStyle/>
          <a:p>
            <a:pPr eaLnBrk="1" hangingPunct="1"/>
            <a:r>
              <a:rPr lang="en-US" smtClean="0"/>
              <a:t>The Constitutional Convention</a:t>
            </a:r>
            <a:br>
              <a:rPr lang="en-US" smtClean="0"/>
            </a:br>
            <a:r>
              <a:rPr lang="en-US" smtClean="0"/>
              <a:t/>
            </a:r>
            <a:br>
              <a:rPr lang="en-US" smtClean="0"/>
            </a:br>
            <a:r>
              <a:rPr lang="en-US" smtClean="0"/>
              <a:t>Presiding officer: </a:t>
            </a:r>
            <a:br>
              <a:rPr lang="en-US" smtClean="0"/>
            </a:br>
            <a:r>
              <a:rPr lang="en-US" smtClean="0"/>
              <a:t>George Washington</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Notice that he is a presiding officer – a president not a governor.</a:t>
            </a:r>
            <a:endParaRPr lang="en-US" dirty="0"/>
          </a:p>
        </p:txBody>
      </p:sp>
    </p:spTree>
    <p:extLst>
      <p:ext uri="{BB962C8B-B14F-4D97-AF65-F5344CB8AC3E}">
        <p14:creationId xmlns:p14="http://schemas.microsoft.com/office/powerpoint/2010/main" val="40013934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a:xfrm>
            <a:off x="457200" y="274638"/>
            <a:ext cx="8229600" cy="6126162"/>
          </a:xfrm>
        </p:spPr>
        <p:txBody>
          <a:bodyPr/>
          <a:lstStyle/>
          <a:p>
            <a:r>
              <a:rPr lang="en-US" smtClean="0"/>
              <a:t>In order to ensure that the endeavor would be supported, or at least a level of trust would exist for the effort, it became vital for Washington to attend. </a:t>
            </a:r>
            <a:br>
              <a:rPr lang="en-US" smtClean="0"/>
            </a:br>
            <a:r>
              <a:rPr lang="en-US" smtClean="0"/>
              <a:t/>
            </a:r>
            <a:br>
              <a:rPr lang="en-US" smtClean="0"/>
            </a:br>
            <a:r>
              <a:rPr lang="en-US" smtClean="0"/>
              <a:t>He would eventually preside over the convention.</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a:xfrm>
            <a:off x="457200" y="274638"/>
            <a:ext cx="8229600" cy="6126162"/>
          </a:xfrm>
        </p:spPr>
        <p:txBody>
          <a:bodyPr/>
          <a:lstStyle/>
          <a:p>
            <a:r>
              <a:rPr lang="en-US" smtClean="0"/>
              <a:t>He already had earned a degree of trust by not using his position as general of the revolutionary army as a means of becoming a monarch himself.</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a:xfrm>
            <a:off x="457200" y="274638"/>
            <a:ext cx="8229600" cy="6126162"/>
          </a:xfrm>
        </p:spPr>
        <p:txBody>
          <a:bodyPr/>
          <a:lstStyle/>
          <a:p>
            <a:r>
              <a:rPr lang="en-US" smtClean="0"/>
              <a:t>He was compared to the </a:t>
            </a:r>
            <a:r>
              <a:rPr lang="en-US" smtClean="0">
                <a:hlinkClick r:id="rId3"/>
              </a:rPr>
              <a:t>Roman General Cincinnatus</a:t>
            </a:r>
            <a:endParaRPr lang="en-US" smtClean="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a:xfrm>
            <a:off x="457200" y="274638"/>
            <a:ext cx="8229600" cy="6126162"/>
          </a:xfrm>
        </p:spPr>
        <p:txBody>
          <a:bodyPr/>
          <a:lstStyle/>
          <a:p>
            <a:r>
              <a:rPr lang="en-US" smtClean="0"/>
              <a:t>After given near absolute </a:t>
            </a:r>
            <a:br>
              <a:rPr lang="en-US" smtClean="0"/>
            </a:br>
            <a:r>
              <a:rPr lang="en-US" smtClean="0"/>
              <a:t>power in order to address </a:t>
            </a:r>
            <a:br>
              <a:rPr lang="en-US" smtClean="0"/>
            </a:br>
            <a:r>
              <a:rPr lang="en-US" smtClean="0"/>
              <a:t>a threat, he gave it up. </a:t>
            </a:r>
            <a:br>
              <a:rPr lang="en-US" smtClean="0"/>
            </a:br>
            <a:r>
              <a:rPr lang="en-US" smtClean="0"/>
              <a:t/>
            </a:r>
            <a:br>
              <a:rPr lang="en-US" smtClean="0"/>
            </a:br>
            <a:r>
              <a:rPr lang="en-US" smtClean="0"/>
              <a:t>This was taken as a necessary characteristic of the proper executive official.</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457200" y="274638"/>
            <a:ext cx="8229600" cy="6126162"/>
          </a:xfrm>
        </p:spPr>
        <p:txBody>
          <a:bodyPr/>
          <a:lstStyle/>
          <a:p>
            <a:r>
              <a:rPr lang="en-US" smtClean="0"/>
              <a:t>Washington became the model for the singular executive in the </a:t>
            </a:r>
            <a:r>
              <a:rPr lang="en-US" smtClean="0"/>
              <a:t>Constitution.</a:t>
            </a:r>
            <a:endParaRPr lang="en-US" smtClean="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a:xfrm>
            <a:off x="457200" y="274638"/>
            <a:ext cx="8229600" cy="6126162"/>
          </a:xfrm>
        </p:spPr>
        <p:txBody>
          <a:bodyPr/>
          <a:lstStyle/>
          <a:p>
            <a:r>
              <a:rPr lang="en-US" smtClean="0"/>
              <a:t>The experience of Texas under the constitution of 1869 was different.</a:t>
            </a:r>
            <a:br>
              <a:rPr lang="en-US" smtClean="0"/>
            </a:br>
            <a:r>
              <a:rPr lang="en-US" smtClean="0"/>
              <a:t/>
            </a:r>
            <a:br>
              <a:rPr lang="en-US" smtClean="0"/>
            </a:br>
            <a:r>
              <a:rPr lang="en-US" smtClean="0"/>
              <a:t>The Constitution established considerable power for the national government, powers which were expanded by the discretion of </a:t>
            </a:r>
            <a:r>
              <a:rPr lang="en-US" smtClean="0">
                <a:hlinkClick r:id="rId3"/>
              </a:rPr>
              <a:t>E.J. Davis</a:t>
            </a:r>
            <a:r>
              <a:rPr lang="en-US" smtClean="0"/>
              <a:t>. </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a:xfrm>
            <a:off x="457200" y="274638"/>
            <a:ext cx="8229600" cy="5897562"/>
          </a:xfrm>
        </p:spPr>
        <p:txBody>
          <a:bodyPr/>
          <a:lstStyle/>
          <a:p>
            <a:r>
              <a:rPr lang="en-US" smtClean="0"/>
              <a:t>One could argued that the expanded power of the United States executive was due to the trust American had with Washington and the limits on the Texas Executive was due to the distrust Texans had with Davis.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126162"/>
          </a:xfrm>
        </p:spPr>
        <p:txBody>
          <a:bodyPr/>
          <a:lstStyle/>
          <a:p>
            <a:r>
              <a:rPr lang="en-US" dirty="0" smtClean="0"/>
              <a:t>These include: </a:t>
            </a:r>
            <a:br>
              <a:rPr lang="en-US" dirty="0" smtClean="0"/>
            </a:br>
            <a:r>
              <a:rPr lang="en-US" dirty="0" smtClean="0"/>
              <a:t/>
            </a:r>
            <a:br>
              <a:rPr lang="en-US" dirty="0" smtClean="0"/>
            </a:br>
            <a:r>
              <a:rPr lang="en-US" dirty="0" smtClean="0">
                <a:hlinkClick r:id="rId3"/>
              </a:rPr>
              <a:t>Lieutenant Governor</a:t>
            </a:r>
            <a:r>
              <a:rPr lang="en-US" dirty="0" smtClean="0"/>
              <a:t/>
            </a:r>
            <a:br>
              <a:rPr lang="en-US" dirty="0" smtClean="0"/>
            </a:br>
            <a:r>
              <a:rPr lang="en-US" dirty="0" smtClean="0">
                <a:hlinkClick r:id="rId4"/>
              </a:rPr>
              <a:t>Comptroller of Public Accounts</a:t>
            </a:r>
            <a:r>
              <a:rPr lang="en-US" dirty="0" smtClean="0"/>
              <a:t/>
            </a:r>
            <a:br>
              <a:rPr lang="en-US" dirty="0" smtClean="0"/>
            </a:br>
            <a:r>
              <a:rPr lang="en-US" dirty="0" smtClean="0">
                <a:hlinkClick r:id="rId5"/>
              </a:rPr>
              <a:t>Attorney General</a:t>
            </a:r>
            <a:r>
              <a:rPr lang="en-US" dirty="0" smtClean="0"/>
              <a:t/>
            </a:r>
            <a:br>
              <a:rPr lang="en-US" dirty="0" smtClean="0"/>
            </a:br>
            <a:r>
              <a:rPr lang="en-US" dirty="0" smtClean="0">
                <a:hlinkClick r:id="rId6"/>
              </a:rPr>
              <a:t>Commissioner of the General Land Office</a:t>
            </a:r>
            <a:r>
              <a:rPr lang="en-US" dirty="0" smtClean="0"/>
              <a:t/>
            </a:r>
            <a:br>
              <a:rPr lang="en-US" dirty="0" smtClean="0"/>
            </a:br>
            <a:r>
              <a:rPr lang="en-US" dirty="0" smtClean="0">
                <a:hlinkClick r:id="rId7"/>
              </a:rPr>
              <a:t>Secretary of State</a:t>
            </a:r>
            <a:r>
              <a:rPr lang="en-US" dirty="0" smtClean="0"/>
              <a:t/>
            </a:r>
            <a:br>
              <a:rPr lang="en-US" dirty="0" smtClean="0"/>
            </a:b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All of these positions are appointed by the President on the national level. This gives the president greater authority over national departments than the governor has over state departments.</a:t>
            </a:r>
            <a:endParaRPr lang="en-US" dirty="0"/>
          </a:p>
        </p:txBody>
      </p:sp>
    </p:spTree>
    <p:extLst>
      <p:ext uri="{BB962C8B-B14F-4D97-AF65-F5344CB8AC3E}">
        <p14:creationId xmlns:p14="http://schemas.microsoft.com/office/powerpoint/2010/main" val="2407819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Texas also has two independently elected boards:</a:t>
            </a:r>
            <a:br>
              <a:rPr lang="en-US" dirty="0" smtClean="0"/>
            </a:br>
            <a:r>
              <a:rPr lang="en-US" dirty="0" smtClean="0"/>
              <a:t/>
            </a:r>
            <a:br>
              <a:rPr lang="en-US" dirty="0" smtClean="0"/>
            </a:br>
            <a:r>
              <a:rPr lang="en-US" dirty="0">
                <a:hlinkClick r:id="rId2"/>
              </a:rPr>
              <a:t>Railroad Commission</a:t>
            </a:r>
            <a:r>
              <a:rPr lang="en-US" dirty="0"/>
              <a:t/>
            </a:r>
            <a:br>
              <a:rPr lang="en-US" dirty="0"/>
            </a:br>
            <a:r>
              <a:rPr lang="en-US" dirty="0" smtClean="0">
                <a:hlinkClick r:id="rId3"/>
              </a:rPr>
              <a:t>State Board </a:t>
            </a:r>
            <a:r>
              <a:rPr lang="en-US" dirty="0">
                <a:hlinkClick r:id="rId3"/>
              </a:rPr>
              <a:t>of Education</a:t>
            </a:r>
            <a:r>
              <a:rPr lang="en-US" dirty="0" smtClean="0"/>
              <a:t> </a:t>
            </a:r>
            <a:endParaRPr lang="en-US" dirty="0"/>
          </a:p>
        </p:txBody>
      </p:sp>
    </p:spTree>
    <p:extLst>
      <p:ext uri="{BB962C8B-B14F-4D97-AF65-F5344CB8AC3E}">
        <p14:creationId xmlns:p14="http://schemas.microsoft.com/office/powerpoint/2010/main" val="3093107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126162"/>
          </a:xfrm>
        </p:spPr>
        <p:txBody>
          <a:bodyPr/>
          <a:lstStyle/>
          <a:p>
            <a:r>
              <a:rPr lang="en-US" smtClean="0"/>
              <a:t>The plural form is intended to prevent a single individual from concentrating power.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reflects the effort to restrict the autonomous power of each institution in Texas.</a:t>
            </a:r>
            <a:endParaRPr lang="en-US" dirty="0"/>
          </a:p>
        </p:txBody>
      </p:sp>
    </p:spTree>
    <p:extLst>
      <p:ext uri="{BB962C8B-B14F-4D97-AF65-F5344CB8AC3E}">
        <p14:creationId xmlns:p14="http://schemas.microsoft.com/office/powerpoint/2010/main" val="3752858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singular form on the national level was intended to give to the national level the power lacking under the Articles of Confederation – which had no executive authority if you recall. </a:t>
            </a:r>
            <a:endParaRPr lang="en-US" dirty="0"/>
          </a:p>
        </p:txBody>
      </p:sp>
    </p:spTree>
    <p:extLst>
      <p:ext uri="{BB962C8B-B14F-4D97-AF65-F5344CB8AC3E}">
        <p14:creationId xmlns:p14="http://schemas.microsoft.com/office/powerpoint/2010/main" val="2053161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 everyone thought such power was necessary.</a:t>
            </a:r>
            <a:endParaRPr lang="en-US" dirty="0"/>
          </a:p>
        </p:txBody>
      </p:sp>
    </p:spTree>
    <p:extLst>
      <p:ext uri="{BB962C8B-B14F-4D97-AF65-F5344CB8AC3E}">
        <p14:creationId xmlns:p14="http://schemas.microsoft.com/office/powerpoint/2010/main" val="3221691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6126162"/>
          </a:xfrm>
        </p:spPr>
        <p:txBody>
          <a:bodyPr/>
          <a:lstStyle/>
          <a:p>
            <a:r>
              <a:rPr lang="en-US" dirty="0" smtClean="0"/>
              <a:t>On the national level, the executive was considered by the Anti-Federalists to be a </a:t>
            </a:r>
            <a:r>
              <a:rPr lang="en-US" dirty="0" smtClean="0"/>
              <a:t>potentially dangerous branch since it is given the power of Commander in Chief and also is in charge of the collection of taxes.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6126162"/>
          </a:xfrm>
        </p:spPr>
        <p:txBody>
          <a:bodyPr/>
          <a:lstStyle/>
          <a:p>
            <a:r>
              <a:rPr lang="en-US" dirty="0" smtClean="0"/>
              <a:t>The Executive Branch</a:t>
            </a:r>
            <a:br>
              <a:rPr lang="en-US" dirty="0" smtClean="0"/>
            </a:br>
            <a:r>
              <a:rPr lang="en-US" dirty="0" smtClean="0"/>
              <a:t/>
            </a:r>
            <a:br>
              <a:rPr lang="en-US" dirty="0" smtClean="0"/>
            </a:br>
            <a:r>
              <a:rPr lang="en-US" dirty="0" smtClean="0"/>
              <a:t>A few basic facts might help before we discuss its historical development – which as you can guess hits many of the same points covere</a:t>
            </a:r>
            <a:r>
              <a:rPr lang="en-US" dirty="0" smtClean="0"/>
              <a:t>d in the section on the legislature and will cover on the judiciary.</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6278562"/>
          </a:xfrm>
        </p:spPr>
        <p:txBody>
          <a:bodyPr/>
          <a:lstStyle/>
          <a:p>
            <a:r>
              <a:rPr lang="en-US" dirty="0" smtClean="0"/>
              <a:t>Not surprisingly, a central dispute</a:t>
            </a:r>
            <a:r>
              <a:rPr lang="en-US" dirty="0"/>
              <a:t> </a:t>
            </a:r>
            <a:r>
              <a:rPr lang="en-US" dirty="0" smtClean="0"/>
              <a:t>throughout American history has been about h</a:t>
            </a:r>
            <a:r>
              <a:rPr lang="en-US" dirty="0" smtClean="0"/>
              <a:t>ow </a:t>
            </a:r>
            <a:r>
              <a:rPr lang="en-US" dirty="0" smtClean="0"/>
              <a:t>expansive </a:t>
            </a:r>
            <a:r>
              <a:rPr lang="en-US" dirty="0" smtClean="0"/>
              <a:t>the </a:t>
            </a:r>
            <a:r>
              <a:rPr lang="en-US" dirty="0" smtClean="0"/>
              <a:t>powers of the executive </a:t>
            </a:r>
            <a:r>
              <a:rPr lang="en-US" dirty="0" smtClean="0"/>
              <a:t>should be. </a:t>
            </a:r>
            <a:br>
              <a:rPr lang="en-US" dirty="0" smtClean="0"/>
            </a:br>
            <a:r>
              <a:rPr lang="en-US" dirty="0" smtClean="0"/>
              <a:t/>
            </a:r>
            <a:br>
              <a:rPr lang="en-US" dirty="0" smtClean="0"/>
            </a:br>
            <a:r>
              <a:rPr lang="en-US" dirty="0" smtClean="0"/>
              <a:t>This is especially true in </a:t>
            </a:r>
            <a:r>
              <a:rPr lang="en-US" dirty="0" smtClean="0"/>
              <a:t>times of </a:t>
            </a:r>
            <a:r>
              <a:rPr lang="en-US" dirty="0" smtClean="0"/>
              <a:t>crisis or war</a:t>
            </a:r>
            <a:r>
              <a:rPr lang="en-US" dirty="0" smtClean="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Texas Constitution creates a “plural” executive. Multiple individuals are elected separately to head different executive offices autonomously.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126162"/>
          </a:xfrm>
        </p:spPr>
        <p:txBody>
          <a:bodyPr/>
          <a:lstStyle/>
          <a:p>
            <a:r>
              <a:rPr lang="en-US" dirty="0" smtClean="0"/>
              <a:t>The national chief executive is called “the President” and the office is elected together with a “Vice-President” that serves as President of the Senate.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6126162"/>
          </a:xfrm>
        </p:spPr>
        <p:txBody>
          <a:bodyPr/>
          <a:lstStyle/>
          <a:p>
            <a:r>
              <a:rPr lang="en-US" smtClean="0"/>
              <a:t>The President is assisted by a variety of advisory bodies.</a:t>
            </a:r>
            <a:br>
              <a:rPr lang="en-US" smtClean="0"/>
            </a:br>
            <a:r>
              <a:rPr lang="en-US" smtClean="0"/>
              <a:t/>
            </a:r>
            <a:br>
              <a:rPr lang="en-US" smtClean="0"/>
            </a:br>
            <a:r>
              <a:rPr lang="en-US" smtClean="0"/>
              <a:t>There are three general advisory institutions, each contains a number of offices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5973762"/>
          </a:xfrm>
        </p:spPr>
        <p:txBody>
          <a:bodyPr/>
          <a:lstStyle/>
          <a:p>
            <a:r>
              <a:rPr lang="en-US" smtClean="0"/>
              <a:t>White House Staff</a:t>
            </a:r>
            <a:br>
              <a:rPr lang="en-US" smtClean="0"/>
            </a:br>
            <a:r>
              <a:rPr lang="en-US" smtClean="0"/>
              <a:t>Executive Office of the President</a:t>
            </a:r>
            <a:br>
              <a:rPr lang="en-US" smtClean="0"/>
            </a:br>
            <a:r>
              <a:rPr lang="en-US" smtClean="0"/>
              <a:t>The Cabinet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126162"/>
          </a:xfrm>
        </p:spPr>
        <p:txBody>
          <a:bodyPr/>
          <a:lstStyle/>
          <a:p>
            <a:r>
              <a:rPr lang="en-US" dirty="0" smtClean="0">
                <a:hlinkClick r:id="rId2"/>
              </a:rPr>
              <a:t>White House Staff</a:t>
            </a:r>
            <a:r>
              <a:rPr lang="en-US" dirty="0" smtClean="0"/>
              <a:t/>
            </a:r>
            <a:br>
              <a:rPr lang="en-US" dirty="0" smtClean="0"/>
            </a:br>
            <a:r>
              <a:rPr lang="en-US" dirty="0" smtClean="0"/>
              <a:t/>
            </a:r>
            <a:br>
              <a:rPr lang="en-US" dirty="0" smtClean="0"/>
            </a:br>
            <a:r>
              <a:rPr lang="en-US" dirty="0" smtClean="0"/>
              <a:t>These people work directly for the president and are responsible for organizing his activities.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126162"/>
          </a:xfrm>
        </p:spPr>
        <p:txBody>
          <a:bodyPr/>
          <a:lstStyle/>
          <a:p>
            <a:r>
              <a:rPr lang="en-US" dirty="0" smtClean="0">
                <a:hlinkClick r:id="rId2"/>
              </a:rPr>
              <a:t>Executive Office of the President</a:t>
            </a:r>
            <a:r>
              <a:rPr lang="en-US" dirty="0" smtClean="0"/>
              <a:t/>
            </a:r>
            <a:br>
              <a:rPr lang="en-US" dirty="0" smtClean="0"/>
            </a:br>
            <a:r>
              <a:rPr lang="en-US" dirty="0" smtClean="0"/>
              <a:t/>
            </a:r>
            <a:br>
              <a:rPr lang="en-US" dirty="0" smtClean="0"/>
            </a:br>
            <a:r>
              <a:rPr lang="en-US" dirty="0" smtClean="0"/>
              <a:t>Developed in the late 1930s to assist the president in setting the policies to be implemented by the bureaucracy</a:t>
            </a:r>
            <a:r>
              <a:rPr lang="en-US" dirty="0" smtClean="0"/>
              <a:t>. (</a:t>
            </a:r>
            <a:r>
              <a:rPr lang="en-US" dirty="0" smtClean="0">
                <a:hlinkClick r:id="rId3"/>
              </a:rPr>
              <a:t>history</a:t>
            </a:r>
            <a:r>
              <a:rPr lang="en-US" dirty="0" smtClean="0"/>
              <a:t>)</a:t>
            </a: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126162"/>
          </a:xfrm>
        </p:spPr>
        <p:txBody>
          <a:bodyPr/>
          <a:lstStyle/>
          <a:p>
            <a:r>
              <a:rPr lang="en-US" dirty="0" smtClean="0">
                <a:hlinkClick r:id="rId2"/>
              </a:rPr>
              <a:t>The Cabinet</a:t>
            </a:r>
            <a:r>
              <a:rPr lang="en-US" dirty="0" smtClean="0"/>
              <a:t/>
            </a:r>
            <a:br>
              <a:rPr lang="en-US" dirty="0" smtClean="0"/>
            </a:br>
            <a:r>
              <a:rPr lang="en-US" dirty="0" smtClean="0"/>
              <a:t/>
            </a:r>
            <a:br>
              <a:rPr lang="en-US" dirty="0" smtClean="0"/>
            </a:br>
            <a:r>
              <a:rPr lang="en-US" dirty="0" smtClean="0"/>
              <a:t>Composed of the heads of the executive departments. Each department contains a large number of smaller agencies. They do the actual implementing of law.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126162"/>
          </a:xfrm>
        </p:spPr>
        <p:txBody>
          <a:bodyPr/>
          <a:lstStyle/>
          <a:p>
            <a:r>
              <a:rPr lang="en-US" smtClean="0"/>
              <a:t>The executive branch is unique since it is divided into two fundamentally different levels</a:t>
            </a:r>
            <a:br>
              <a:rPr lang="en-US" smtClean="0"/>
            </a:br>
            <a:r>
              <a:rPr lang="en-US" smtClean="0"/>
              <a:t/>
            </a:r>
            <a:br>
              <a:rPr lang="en-US" smtClean="0"/>
            </a:br>
            <a:r>
              <a:rPr lang="en-US" smtClean="0"/>
              <a:t>One is political, the other is professional.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Administration</a:t>
            </a:r>
            <a:br>
              <a:rPr lang="en-US" dirty="0" smtClean="0"/>
            </a:br>
            <a:r>
              <a:rPr lang="en-US" dirty="0" smtClean="0"/>
              <a:t>The Bureaucracy</a:t>
            </a:r>
            <a:endParaRPr lang="en-US" dirty="0"/>
          </a:p>
        </p:txBody>
      </p:sp>
    </p:spTree>
    <p:extLst>
      <p:ext uri="{BB962C8B-B14F-4D97-AF65-F5344CB8AC3E}">
        <p14:creationId xmlns:p14="http://schemas.microsoft.com/office/powerpoint/2010/main" val="1622431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126162"/>
          </a:xfrm>
        </p:spPr>
        <p:txBody>
          <a:bodyPr/>
          <a:lstStyle/>
          <a:p>
            <a:r>
              <a:rPr lang="en-US" dirty="0" smtClean="0"/>
              <a:t>On the national level, </a:t>
            </a:r>
            <a:r>
              <a:rPr lang="en-US" dirty="0" smtClean="0">
                <a:hlinkClick r:id="rId3"/>
              </a:rPr>
              <a:t>Article </a:t>
            </a:r>
            <a:r>
              <a:rPr lang="en-US" dirty="0" smtClean="0">
                <a:hlinkClick r:id="rId3"/>
              </a:rPr>
              <a:t>Two </a:t>
            </a:r>
            <a:r>
              <a:rPr lang="en-US" dirty="0" smtClean="0">
                <a:hlinkClick r:id="rId3"/>
              </a:rPr>
              <a:t>of the Constitution</a:t>
            </a:r>
            <a:r>
              <a:rPr lang="en-US" dirty="0" smtClean="0"/>
              <a:t> establishes </a:t>
            </a:r>
            <a:r>
              <a:rPr lang="en-US" dirty="0" smtClean="0"/>
              <a:t>the executive branch.</a:t>
            </a:r>
            <a:br>
              <a:rPr lang="en-US" dirty="0" smtClean="0"/>
            </a:br>
            <a:r>
              <a:rPr lang="en-US" dirty="0" smtClean="0"/>
              <a:t/>
            </a:r>
            <a:br>
              <a:rPr lang="en-US" dirty="0" smtClean="0"/>
            </a:br>
            <a:r>
              <a:rPr lang="en-US" dirty="0" smtClean="0">
                <a:hlinkClick r:id="rId4"/>
              </a:rPr>
              <a:t>Wikipedia</a:t>
            </a:r>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smtClean="0"/>
              <a:t>The presidential administration is composed of individuals who are affiliated with the president and base their positions on the results of elections.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126162"/>
          </a:xfrm>
        </p:spPr>
        <p:txBody>
          <a:bodyPr/>
          <a:lstStyle/>
          <a:p>
            <a:r>
              <a:rPr lang="en-US" smtClean="0"/>
              <a:t>The bureaucracy is composed of people who are hired to perform certain services. </a:t>
            </a:r>
            <a:br>
              <a:rPr lang="en-US" smtClean="0"/>
            </a:br>
            <a:r>
              <a:rPr lang="en-US" smtClean="0"/>
              <a:t/>
            </a:r>
            <a:br>
              <a:rPr lang="en-US" smtClean="0"/>
            </a:br>
            <a:r>
              <a:rPr lang="en-US" smtClean="0"/>
              <a:t>Career civil servants.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126162"/>
          </a:xfrm>
        </p:spPr>
        <p:txBody>
          <a:bodyPr/>
          <a:lstStyle/>
          <a:p>
            <a:r>
              <a:rPr lang="en-US" smtClean="0"/>
              <a:t>During the 19</a:t>
            </a:r>
            <a:r>
              <a:rPr lang="en-US" baseline="30000" smtClean="0"/>
              <a:t>th</a:t>
            </a:r>
            <a:r>
              <a:rPr lang="en-US" smtClean="0"/>
              <a:t> century, the civil service was often politicized. The victor in presidential races saw the jobs available to him and his party as “spoils” to be handed out as they pleased.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126162"/>
          </a:xfrm>
        </p:spPr>
        <p:txBody>
          <a:bodyPr/>
          <a:lstStyle/>
          <a:p>
            <a:r>
              <a:rPr lang="en-US" smtClean="0"/>
              <a:t>Civil Service reform in the late 19</a:t>
            </a:r>
            <a:r>
              <a:rPr lang="en-US" baseline="30000" smtClean="0"/>
              <a:t>th</a:t>
            </a:r>
            <a:r>
              <a:rPr lang="en-US" smtClean="0"/>
              <a:t> Century de-politicized the bureaucracy, made it more likely to be controlled by professionals, but has led to conflict between the civil servants, who hold their jobs for decades, and the presidential administrations who are in office for 4 or 8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Given the number of agencies created over American history, the bureaucracy is vast. Click here for links that list the number of agencies that exist.</a:t>
            </a:r>
            <a:br>
              <a:rPr lang="en-US" dirty="0" smtClean="0"/>
            </a:br>
            <a:r>
              <a:rPr lang="en-US" dirty="0" smtClean="0">
                <a:hlinkClick r:id="rId2"/>
              </a:rPr>
              <a:t/>
            </a:r>
            <a:br>
              <a:rPr lang="en-US" dirty="0" smtClean="0">
                <a:hlinkClick r:id="rId2"/>
              </a:rPr>
            </a:br>
            <a:r>
              <a:rPr lang="en-US" dirty="0" smtClean="0">
                <a:hlinkClick r:id="rId2"/>
              </a:rPr>
              <a:t>Links </a:t>
            </a:r>
            <a:r>
              <a:rPr lang="en-US" dirty="0" smtClean="0">
                <a:hlinkClick r:id="rId2"/>
              </a:rPr>
              <a:t>to the U.S. </a:t>
            </a:r>
            <a:r>
              <a:rPr lang="en-US" dirty="0" smtClean="0">
                <a:hlinkClick r:id="rId2"/>
              </a:rPr>
              <a:t>Executive</a:t>
            </a:r>
            <a:r>
              <a:rPr lang="en-US" dirty="0" smtClean="0"/>
              <a:t/>
            </a:r>
            <a:br>
              <a:rPr lang="en-US" dirty="0" smtClean="0"/>
            </a:br>
            <a:r>
              <a:rPr lang="en-US" dirty="0" smtClean="0">
                <a:hlinkClick r:id="rId3"/>
              </a:rPr>
              <a:t>Link to the Texas Executive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126162"/>
          </a:xfrm>
        </p:spPr>
        <p:txBody>
          <a:bodyPr/>
          <a:lstStyle/>
          <a:p>
            <a:r>
              <a:rPr lang="en-US" dirty="0" smtClean="0"/>
              <a:t>Now for history</a:t>
            </a:r>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6049962"/>
          </a:xfrm>
        </p:spPr>
        <p:txBody>
          <a:bodyPr/>
          <a:lstStyle/>
          <a:p>
            <a:pPr eaLnBrk="1" hangingPunct="1"/>
            <a:r>
              <a:rPr lang="en-US" dirty="0" smtClean="0"/>
              <a:t>Let’s begin with a crucial transformative event; a turning point </a:t>
            </a:r>
            <a:r>
              <a:rPr lang="en-US" dirty="0" smtClean="0"/>
              <a:t>in Anglo – American history.</a:t>
            </a:r>
            <a:br>
              <a:rPr lang="en-US" dirty="0" smtClean="0"/>
            </a:br>
            <a:r>
              <a:rPr lang="en-US" dirty="0" smtClean="0"/>
              <a:t/>
            </a:r>
            <a:br>
              <a:rPr lang="en-US" dirty="0" smtClean="0"/>
            </a:br>
            <a:r>
              <a:rPr lang="en-US" dirty="0" smtClean="0">
                <a:hlinkClick r:id="rId3"/>
              </a:rPr>
              <a:t>The Norman Invasion</a:t>
            </a:r>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049962"/>
          </a:xfrm>
        </p:spPr>
        <p:txBody>
          <a:bodyPr/>
          <a:lstStyle/>
          <a:p>
            <a:r>
              <a:rPr lang="en-US" dirty="0" smtClean="0"/>
              <a:t>King William </a:t>
            </a:r>
            <a:r>
              <a:rPr lang="en-US" dirty="0" smtClean="0"/>
              <a:t>(</a:t>
            </a:r>
            <a:r>
              <a:rPr lang="en-US" dirty="0" smtClean="0">
                <a:hlinkClick r:id="rId3"/>
              </a:rPr>
              <a:t>William the Conqueror</a:t>
            </a:r>
            <a:r>
              <a:rPr lang="en-US" dirty="0" smtClean="0"/>
              <a:t>) led </a:t>
            </a:r>
            <a:r>
              <a:rPr lang="en-US" dirty="0" smtClean="0"/>
              <a:t>an invasion of England that </a:t>
            </a:r>
            <a:r>
              <a:rPr lang="en-US" dirty="0" smtClean="0"/>
              <a:t>transformed decentralized </a:t>
            </a:r>
            <a:r>
              <a:rPr lang="en-US" dirty="0" smtClean="0">
                <a:hlinkClick r:id="rId4"/>
              </a:rPr>
              <a:t>feudal</a:t>
            </a:r>
            <a:r>
              <a:rPr lang="en-US" dirty="0" smtClean="0"/>
              <a:t> </a:t>
            </a:r>
            <a:r>
              <a:rPr lang="en-US" dirty="0" smtClean="0">
                <a:hlinkClick r:id="rId5"/>
              </a:rPr>
              <a:t>Anglo-Saxon </a:t>
            </a:r>
            <a:r>
              <a:rPr lang="en-US" dirty="0" smtClean="0">
                <a:hlinkClick r:id="rId5"/>
              </a:rPr>
              <a:t>England</a:t>
            </a:r>
            <a:r>
              <a:rPr lang="en-US" dirty="0" smtClean="0"/>
              <a:t> </a:t>
            </a:r>
            <a:r>
              <a:rPr lang="en-US" dirty="0" smtClean="0"/>
              <a:t>into a centralized administrative state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ontent.answcdn.com/main/content/img/getty/0/3/512438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5107" y="76200"/>
            <a:ext cx="4995293" cy="6591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0260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126162"/>
          </a:xfrm>
        </p:spPr>
        <p:txBody>
          <a:bodyPr/>
          <a:lstStyle/>
          <a:p>
            <a:pPr eaLnBrk="1" hangingPunct="1"/>
            <a:r>
              <a:rPr lang="en-US" dirty="0" smtClean="0"/>
              <a:t>Anglo Saxon rule was feudal </a:t>
            </a:r>
            <a:br>
              <a:rPr lang="en-US" dirty="0" smtClean="0"/>
            </a:br>
            <a:r>
              <a:rPr lang="en-US" dirty="0" smtClean="0"/>
              <a:t>and based on custom and </a:t>
            </a:r>
            <a:br>
              <a:rPr lang="en-US" dirty="0" smtClean="0"/>
            </a:br>
            <a:r>
              <a:rPr lang="en-US" dirty="0" smtClean="0"/>
              <a:t>arbitrary rule</a:t>
            </a:r>
            <a:r>
              <a:rPr lang="en-US" dirty="0" smtClean="0"/>
              <a:t>. There </a:t>
            </a:r>
            <a:r>
              <a:rPr lang="en-US" dirty="0" smtClean="0"/>
              <a:t>was no legislation </a:t>
            </a:r>
            <a:r>
              <a:rPr lang="en-US" dirty="0" smtClean="0"/>
              <a:t>as </a:t>
            </a:r>
            <a:r>
              <a:rPr lang="en-US" dirty="0" smtClean="0"/>
              <a:t>we would recognize it. </a:t>
            </a:r>
            <a:r>
              <a:rPr lang="en-US" dirty="0" smtClean="0"/>
              <a:t>Society was organized by norms </a:t>
            </a:r>
            <a:r>
              <a:rPr lang="en-US" dirty="0" smtClean="0"/>
              <a:t>and </a:t>
            </a:r>
            <a:r>
              <a:rPr lang="en-US" dirty="0" smtClean="0"/>
              <a:t>customs.</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126162"/>
          </a:xfrm>
        </p:spPr>
        <p:txBody>
          <a:bodyPr/>
          <a:lstStyle/>
          <a:p>
            <a:r>
              <a:rPr lang="en-US" dirty="0" smtClean="0"/>
              <a:t>On the state level, </a:t>
            </a:r>
            <a:r>
              <a:rPr lang="en-US" dirty="0" smtClean="0">
                <a:hlinkClick r:id="rId3"/>
              </a:rPr>
              <a:t>Article Four of the Texas Constitution</a:t>
            </a:r>
            <a:r>
              <a:rPr lang="en-US" dirty="0" smtClean="0"/>
              <a:t> establishes a plural executive.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6126162"/>
          </a:xfrm>
        </p:spPr>
        <p:txBody>
          <a:bodyPr/>
          <a:lstStyle/>
          <a:p>
            <a:pPr eaLnBrk="1" hangingPunct="1"/>
            <a:r>
              <a:rPr lang="en-US" dirty="0" smtClean="0"/>
              <a:t>Rule was decentralized and local, which gave the barons discretion in how law was implemented. </a:t>
            </a:r>
            <a:r>
              <a:rPr lang="en-US" dirty="0" smtClean="0"/>
              <a:t>It </a:t>
            </a:r>
            <a:r>
              <a:rPr lang="en-US" dirty="0" smtClean="0"/>
              <a:t>also allowed for </a:t>
            </a:r>
            <a:r>
              <a:rPr lang="en-US" dirty="0" smtClean="0"/>
              <a:t>arbitrary rule and abuse. </a:t>
            </a:r>
            <a:endParaRPr lang="en-US"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title"/>
          </p:nvPr>
        </p:nvSpPr>
        <p:spPr>
          <a:xfrm>
            <a:off x="457200" y="274638"/>
            <a:ext cx="8229600" cy="6126162"/>
          </a:xfrm>
        </p:spPr>
        <p:txBody>
          <a:bodyPr/>
          <a:lstStyle/>
          <a:p>
            <a:pPr eaLnBrk="1" hangingPunct="1"/>
            <a:r>
              <a:rPr lang="en-US" dirty="0" smtClean="0"/>
              <a:t>Beginning with William, the power of the monarch increased over the nobility due to the establishment of an efficient administrative apparatus that bypassed the nobility and allowed the monarch to connect directly to the </a:t>
            </a:r>
            <a:r>
              <a:rPr lang="en-US" dirty="0" smtClean="0"/>
              <a:t>population.</a:t>
            </a:r>
            <a:endParaRPr lang="en-US"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049962"/>
          </a:xfrm>
        </p:spPr>
        <p:txBody>
          <a:bodyPr/>
          <a:lstStyle/>
          <a:p>
            <a:r>
              <a:rPr lang="en-US" dirty="0" smtClean="0"/>
              <a:t>Example: </a:t>
            </a:r>
            <a:r>
              <a:rPr lang="en-US" dirty="0" smtClean="0">
                <a:hlinkClick r:id="rId3"/>
              </a:rPr>
              <a:t>The </a:t>
            </a:r>
            <a:r>
              <a:rPr lang="en-US" dirty="0" err="1" smtClean="0">
                <a:hlinkClick r:id="rId3"/>
              </a:rPr>
              <a:t>Domesday</a:t>
            </a:r>
            <a:r>
              <a:rPr lang="en-US" dirty="0" smtClean="0">
                <a:hlinkClick r:id="rId3"/>
              </a:rPr>
              <a:t> </a:t>
            </a:r>
            <a:r>
              <a:rPr lang="en-US" dirty="0" smtClean="0">
                <a:hlinkClick r:id="rId3"/>
              </a:rPr>
              <a:t>Book</a:t>
            </a:r>
            <a:r>
              <a:rPr lang="en-US" dirty="0"/>
              <a:t/>
            </a:r>
            <a:br>
              <a:rPr lang="en-US" dirty="0"/>
            </a:br>
            <a:r>
              <a:rPr lang="en-US" dirty="0"/>
              <a:t/>
            </a:r>
            <a:br>
              <a:rPr lang="en-US" dirty="0"/>
            </a:br>
            <a:r>
              <a:rPr lang="en-US" dirty="0" smtClean="0"/>
              <a:t>This was an </a:t>
            </a:r>
            <a:r>
              <a:rPr lang="en-US" dirty="0"/>
              <a:t>early census which gave William information about the productive capability of the country. This would allow him to assess taxes when he needed revenue.</a:t>
            </a:r>
            <a:endParaRPr lang="en-US"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medieval.ucdavis.edu/20B/Domesday8.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143000"/>
            <a:ext cx="6248400" cy="4419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dirty="0" smtClean="0"/>
              <a:t>Early kings </a:t>
            </a:r>
            <a:r>
              <a:rPr lang="en-US" dirty="0" smtClean="0"/>
              <a:t>continued to expand</a:t>
            </a:r>
            <a:r>
              <a:rPr lang="en-US" dirty="0" smtClean="0"/>
              <a:t/>
            </a:r>
            <a:br>
              <a:rPr lang="en-US" dirty="0" smtClean="0"/>
            </a:br>
            <a:r>
              <a:rPr lang="en-US" dirty="0" smtClean="0"/>
              <a:t>the administrative capability </a:t>
            </a:r>
            <a:br>
              <a:rPr lang="en-US" dirty="0" smtClean="0"/>
            </a:br>
            <a:r>
              <a:rPr lang="en-US" dirty="0" smtClean="0"/>
              <a:t>of the state. This </a:t>
            </a:r>
            <a:r>
              <a:rPr lang="en-US" dirty="0" smtClean="0"/>
              <a:t>apparatus allowed the monarchs to  </a:t>
            </a:r>
            <a:r>
              <a:rPr lang="en-US" dirty="0" smtClean="0"/>
              <a:t>intervened between the barons and the population. </a:t>
            </a:r>
            <a:r>
              <a:rPr lang="en-US" dirty="0" smtClean="0"/>
              <a:t>This weakened the power of the barons.</a:t>
            </a:r>
            <a:endParaRPr lang="en-US"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6049962"/>
          </a:xfrm>
        </p:spPr>
        <p:txBody>
          <a:bodyPr/>
          <a:lstStyle/>
          <a:p>
            <a:pPr eaLnBrk="1" hangingPunct="1"/>
            <a:r>
              <a:rPr lang="en-US" smtClean="0"/>
              <a:t/>
            </a:r>
            <a:br>
              <a:rPr lang="en-US" smtClean="0"/>
            </a:br>
            <a:r>
              <a:rPr lang="en-US" smtClean="0"/>
              <a:t/>
            </a:r>
            <a:br>
              <a:rPr lang="en-US" smtClean="0"/>
            </a:br>
            <a:r>
              <a:rPr lang="en-US" smtClean="0">
                <a:hlinkClick r:id="rId3"/>
              </a:rPr>
              <a:t>Henry I</a:t>
            </a:r>
            <a:br>
              <a:rPr lang="en-US" smtClean="0">
                <a:hlinkClick r:id="rId3"/>
              </a:rPr>
            </a:br>
            <a:r>
              <a:rPr lang="en-US" smtClean="0">
                <a:hlinkClick r:id="rId3"/>
              </a:rPr>
              <a:t>1100 – 1135</a:t>
            </a:r>
            <a:r>
              <a:rPr lang="en-US" smtClean="0"/>
              <a:t/>
            </a:r>
            <a:br>
              <a:rPr lang="en-US" smtClean="0"/>
            </a:br>
            <a:r>
              <a:rPr lang="en-US" smtClean="0"/>
              <a:t/>
            </a:r>
            <a:br>
              <a:rPr lang="en-US" smtClean="0"/>
            </a:br>
            <a:r>
              <a:rPr lang="en-US" smtClean="0"/>
              <a:t>Assumed law making power by passing the </a:t>
            </a:r>
            <a:r>
              <a:rPr lang="en-US" smtClean="0">
                <a:hlinkClick r:id="rId4"/>
              </a:rPr>
              <a:t>Charter of Liberties</a:t>
            </a:r>
            <a:r>
              <a:rPr lang="en-US" smtClean="0"/>
              <a:t>. Also known as the Coronation Charter. The Charter was intended to calm the worried nobility.</a:t>
            </a:r>
            <a:br>
              <a:rPr lang="en-US" smtClean="0"/>
            </a:br>
            <a:r>
              <a:rPr lang="en-US" smtClean="0"/>
              <a:t/>
            </a:r>
            <a:br>
              <a:rPr lang="en-US" smtClean="0"/>
            </a:br>
            <a:r>
              <a:rPr lang="en-US" smtClean="0"/>
              <a:t/>
            </a:r>
            <a:br>
              <a:rPr lang="en-US" smtClean="0"/>
            </a:br>
            <a:endParaRPr lang="en-US"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We discussed the Charter of Liberties previously. It predated the Magna Carta and became a rough template for it. Again – by passing the Charter, Henry demonstrated that he was law maker as well as executive. He judge as well. </a:t>
            </a:r>
            <a:endParaRPr lang="en-US" dirty="0"/>
          </a:p>
        </p:txBody>
      </p:sp>
    </p:spTree>
    <p:extLst>
      <p:ext uri="{BB962C8B-B14F-4D97-AF65-F5344CB8AC3E}">
        <p14:creationId xmlns:p14="http://schemas.microsoft.com/office/powerpoint/2010/main" val="4640244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126162"/>
          </a:xfrm>
        </p:spPr>
        <p:txBody>
          <a:bodyPr/>
          <a:lstStyle/>
          <a:p>
            <a:pPr eaLnBrk="1" hangingPunct="1"/>
            <a:r>
              <a:rPr lang="en-US" dirty="0" smtClean="0"/>
              <a:t>Henry also created </a:t>
            </a:r>
            <a:r>
              <a:rPr lang="en-US" dirty="0" smtClean="0"/>
              <a:t>an early version of a tax collecting </a:t>
            </a:r>
            <a:r>
              <a:rPr lang="en-US" dirty="0" smtClean="0"/>
              <a:t>mechanism</a:t>
            </a:r>
            <a:r>
              <a:rPr lang="en-US" dirty="0" smtClean="0"/>
              <a:t>: </a:t>
            </a:r>
            <a:r>
              <a:rPr lang="en-US" dirty="0" smtClean="0">
                <a:hlinkClick r:id="rId3"/>
              </a:rPr>
              <a:t>The Exchequer</a:t>
            </a:r>
            <a:r>
              <a:rPr lang="en-US" dirty="0" smtClean="0"/>
              <a:t>. It managed </a:t>
            </a:r>
            <a:r>
              <a:rPr lang="en-US" dirty="0" smtClean="0"/>
              <a:t>and collected revenue.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5973762"/>
          </a:xfrm>
        </p:spPr>
        <p:txBody>
          <a:bodyPr/>
          <a:lstStyle/>
          <a:p>
            <a:pPr eaLnBrk="1" hangingPunct="1"/>
            <a:r>
              <a:rPr lang="en-US" dirty="0" smtClean="0">
                <a:hlinkClick r:id="rId3"/>
              </a:rPr>
              <a:t>Henry II</a:t>
            </a:r>
            <a:r>
              <a:rPr lang="en-US" dirty="0" smtClean="0"/>
              <a:t/>
            </a:r>
            <a:br>
              <a:rPr lang="en-US" dirty="0" smtClean="0"/>
            </a:br>
            <a:r>
              <a:rPr lang="en-US" dirty="0" smtClean="0"/>
              <a:t>1154 – 1189</a:t>
            </a:r>
            <a:br>
              <a:rPr lang="en-US" dirty="0" smtClean="0"/>
            </a:br>
            <a:r>
              <a:rPr lang="en-US" dirty="0" smtClean="0"/>
              <a:t/>
            </a:r>
            <a:br>
              <a:rPr lang="en-US" dirty="0" smtClean="0"/>
            </a:br>
            <a:r>
              <a:rPr lang="en-US" dirty="0" smtClean="0"/>
              <a:t>Established a permanent bureaucracy with a degree of independence from the monarch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r>
              <a:rPr lang="en-US" dirty="0" smtClean="0"/>
              <a:t>He is the monarch played by Peter O’Toole in </a:t>
            </a:r>
            <a:r>
              <a:rPr lang="en-US" dirty="0" smtClean="0">
                <a:hlinkClick r:id="rId3"/>
              </a:rPr>
              <a:t>The Lion in Winter</a:t>
            </a:r>
            <a:r>
              <a:rPr lang="en-US" dirty="0" smtClean="0"/>
              <a:t>.</a:t>
            </a:r>
            <a:br>
              <a:rPr lang="en-US" dirty="0" smtClean="0"/>
            </a:br>
            <a:r>
              <a:rPr lang="en-US" dirty="0" smtClean="0"/>
              <a:t/>
            </a:r>
            <a:br>
              <a:rPr lang="en-US" dirty="0" smtClean="0"/>
            </a:br>
            <a:r>
              <a:rPr lang="en-US" dirty="0" smtClean="0"/>
              <a:t>You can see the entire movie in </a:t>
            </a:r>
            <a:r>
              <a:rPr lang="en-US" dirty="0" smtClean="0">
                <a:hlinkClick r:id="rId4"/>
              </a:rPr>
              <a:t>You Tube clips</a:t>
            </a:r>
            <a:r>
              <a:rPr lang="en-US" dirty="0" smtClean="0"/>
              <a:t>.</a:t>
            </a:r>
            <a:endParaRPr lang="en-US" dirty="0" smtClean="0"/>
          </a:p>
        </p:txBody>
      </p:sp>
    </p:spTree>
    <p:extLst>
      <p:ext uri="{BB962C8B-B14F-4D97-AF65-F5344CB8AC3E}">
        <p14:creationId xmlns:p14="http://schemas.microsoft.com/office/powerpoint/2010/main" val="1447752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Terms for Chief Executives</a:t>
            </a:r>
            <a:br>
              <a:rPr lang="en-US" dirty="0" smtClean="0"/>
            </a:br>
            <a:r>
              <a:rPr lang="en-US" dirty="0" smtClean="0"/>
              <a:t/>
            </a:r>
            <a:br>
              <a:rPr lang="en-US" dirty="0" smtClean="0"/>
            </a:br>
            <a:r>
              <a:rPr lang="en-US" dirty="0" smtClean="0"/>
              <a:t>National: </a:t>
            </a:r>
            <a:r>
              <a:rPr lang="en-US" dirty="0" smtClean="0">
                <a:hlinkClick r:id="rId2"/>
              </a:rPr>
              <a:t>President</a:t>
            </a:r>
            <a:r>
              <a:rPr lang="en-US" dirty="0" smtClean="0"/>
              <a:t/>
            </a:r>
            <a:br>
              <a:rPr lang="en-US" dirty="0" smtClean="0"/>
            </a:br>
            <a:r>
              <a:rPr lang="en-US" dirty="0" smtClean="0"/>
              <a:t>State: </a:t>
            </a:r>
            <a:r>
              <a:rPr lang="en-US" dirty="0" smtClean="0">
                <a:hlinkClick r:id="rId3"/>
              </a:rPr>
              <a:t>Governor</a:t>
            </a:r>
            <a:r>
              <a:rPr lang="en-US" dirty="0" smtClean="0"/>
              <a:t/>
            </a:r>
            <a:br>
              <a:rPr lang="en-US" dirty="0" smtClean="0"/>
            </a:br>
            <a:r>
              <a:rPr lang="en-US" dirty="0" smtClean="0"/>
              <a:t>Cities: </a:t>
            </a:r>
            <a:r>
              <a:rPr lang="en-US" dirty="0" smtClean="0">
                <a:hlinkClick r:id="rId4"/>
              </a:rPr>
              <a:t>Mayors</a:t>
            </a:r>
            <a:r>
              <a:rPr lang="en-US" dirty="0" smtClean="0"/>
              <a:t>, though some cities hire </a:t>
            </a:r>
            <a:r>
              <a:rPr lang="en-US" dirty="0" smtClean="0">
                <a:hlinkClick r:id="rId5"/>
              </a:rPr>
              <a:t>city managers</a:t>
            </a:r>
            <a:r>
              <a:rPr lang="en-US" dirty="0" smtClean="0"/>
              <a:t> to run their cities day to day. </a:t>
            </a:r>
            <a:endParaRPr lang="en-US" dirty="0"/>
          </a:p>
        </p:txBody>
      </p:sp>
    </p:spTree>
    <p:extLst>
      <p:ext uri="{BB962C8B-B14F-4D97-AF65-F5344CB8AC3E}">
        <p14:creationId xmlns:p14="http://schemas.microsoft.com/office/powerpoint/2010/main" val="36653637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126162"/>
          </a:xfrm>
        </p:spPr>
        <p:txBody>
          <a:bodyPr/>
          <a:lstStyle/>
          <a:p>
            <a:pPr eaLnBrk="1" hangingPunct="1"/>
            <a:r>
              <a:rPr lang="en-US" i="1" dirty="0" smtClean="0"/>
              <a:t>“Henry </a:t>
            </a:r>
            <a:r>
              <a:rPr lang="en-US" i="1" dirty="0" smtClean="0"/>
              <a:t>empowered a new social class of government clerks that stabilized procedure . . . would subsequently prove sufficiently tenacious to survive the reign of incompetent </a:t>
            </a:r>
            <a:r>
              <a:rPr lang="en-US" i="1" dirty="0" smtClean="0"/>
              <a:t>kings” – </a:t>
            </a:r>
            <a:r>
              <a:rPr lang="en-US" i="1" dirty="0" smtClean="0">
                <a:hlinkClick r:id="rId3"/>
              </a:rPr>
              <a:t>from Britannia</a:t>
            </a:r>
            <a:r>
              <a:rPr lang="en-US" i="1" dirty="0" smtClean="0"/>
              <a:t>.</a:t>
            </a:r>
            <a:endParaRPr lang="en-US"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6049962"/>
          </a:xfrm>
        </p:spPr>
        <p:txBody>
          <a:bodyPr/>
          <a:lstStyle/>
          <a:p>
            <a:pPr eaLnBrk="1" hangingPunct="1"/>
            <a:r>
              <a:rPr lang="en-US" dirty="0" smtClean="0"/>
              <a:t>This may as well be considered the birth of the bureaucracy</a:t>
            </a:r>
            <a:r>
              <a:rPr lang="en-US" dirty="0" smtClean="0"/>
              <a:t>.</a:t>
            </a:r>
            <a:br>
              <a:rPr lang="en-US" dirty="0" smtClean="0"/>
            </a:br>
            <a:r>
              <a:rPr lang="en-US" dirty="0" smtClean="0"/>
              <a:t/>
            </a:r>
            <a:br>
              <a:rPr lang="en-US" dirty="0" smtClean="0"/>
            </a:br>
            <a:r>
              <a:rPr lang="en-US" dirty="0" smtClean="0"/>
              <a:t>And notice that it is meant to provide stability in governance.</a:t>
            </a:r>
            <a:endParaRPr lang="en-US" dirty="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6049962"/>
          </a:xfrm>
        </p:spPr>
        <p:txBody>
          <a:bodyPr/>
          <a:lstStyle/>
          <a:p>
            <a:pPr eaLnBrk="1" hangingPunct="1"/>
            <a:r>
              <a:rPr lang="en-US" dirty="0" smtClean="0"/>
              <a:t>Judicial developments occurred at this time also. Common law established. It would replace feudal customs</a:t>
            </a:r>
            <a:r>
              <a:rPr lang="en-US" dirty="0" smtClean="0"/>
              <a:t>. Royal </a:t>
            </a:r>
            <a:r>
              <a:rPr lang="en-US" dirty="0" smtClean="0"/>
              <a:t>courts </a:t>
            </a:r>
            <a:r>
              <a:rPr lang="en-US" dirty="0" smtClean="0"/>
              <a:t>were established</a:t>
            </a:r>
            <a:r>
              <a:rPr lang="en-US" dirty="0"/>
              <a:t> </a:t>
            </a:r>
            <a:r>
              <a:rPr lang="en-US" dirty="0" smtClean="0"/>
              <a:t>and j</a:t>
            </a:r>
            <a:r>
              <a:rPr lang="en-US" dirty="0" smtClean="0"/>
              <a:t>ury </a:t>
            </a:r>
            <a:r>
              <a:rPr lang="en-US" dirty="0" smtClean="0"/>
              <a:t>trials developed.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6049962"/>
          </a:xfrm>
        </p:spPr>
        <p:txBody>
          <a:bodyPr/>
          <a:lstStyle/>
          <a:p>
            <a:pPr eaLnBrk="1" hangingPunct="1"/>
            <a:r>
              <a:rPr lang="en-US" dirty="0" smtClean="0">
                <a:hlinkClick r:id="rId3"/>
              </a:rPr>
              <a:t>John I</a:t>
            </a:r>
            <a:r>
              <a:rPr lang="en-US" dirty="0" smtClean="0"/>
              <a:t/>
            </a:r>
            <a:br>
              <a:rPr lang="en-US" dirty="0" smtClean="0"/>
            </a:br>
            <a:r>
              <a:rPr lang="en-US" dirty="0" smtClean="0"/>
              <a:t>1199- 1216</a:t>
            </a:r>
            <a:br>
              <a:rPr lang="en-US" dirty="0" smtClean="0"/>
            </a:br>
            <a:r>
              <a:rPr lang="en-US" dirty="0" smtClean="0"/>
              <a:t/>
            </a:r>
            <a:br>
              <a:rPr lang="en-US" dirty="0" smtClean="0"/>
            </a:br>
            <a:r>
              <a:rPr lang="en-US" dirty="0" smtClean="0"/>
              <a:t>As we already know, he was the king that was made to sign </a:t>
            </a:r>
            <a:r>
              <a:rPr lang="en-US" dirty="0" smtClean="0">
                <a:hlinkClick r:id="rId4"/>
              </a:rPr>
              <a:t>Magna Carta</a:t>
            </a:r>
            <a:r>
              <a:rPr lang="en-US" dirty="0" smtClean="0"/>
              <a:t>. His </a:t>
            </a:r>
            <a:r>
              <a:rPr lang="en-US" dirty="0" smtClean="0"/>
              <a:t>claim to fame was his </a:t>
            </a:r>
            <a:br>
              <a:rPr lang="en-US" dirty="0" smtClean="0"/>
            </a:br>
            <a:r>
              <a:rPr lang="en-US" dirty="0" smtClean="0"/>
              <a:t>ability to upset everyone, thus </a:t>
            </a:r>
            <a:br>
              <a:rPr lang="en-US" dirty="0" smtClean="0"/>
            </a:br>
            <a:r>
              <a:rPr lang="en-US" dirty="0" smtClean="0"/>
              <a:t>leading </a:t>
            </a:r>
            <a:r>
              <a:rPr lang="en-US" dirty="0" smtClean="0"/>
              <a:t>the barons to organize against him.</a:t>
            </a:r>
            <a:endParaRPr lang="en-US"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049962"/>
          </a:xfrm>
        </p:spPr>
        <p:txBody>
          <a:bodyPr/>
          <a:lstStyle/>
          <a:p>
            <a:pPr eaLnBrk="1" hangingPunct="1"/>
            <a:r>
              <a:rPr lang="en-US" dirty="0" smtClean="0"/>
              <a:t>As we know, this document led to the establishment of a legislative institution with oversight over the monarch. </a:t>
            </a:r>
            <a:r>
              <a:rPr lang="en-US" dirty="0" smtClean="0"/>
              <a:t/>
            </a:r>
            <a:br>
              <a:rPr lang="en-US" dirty="0" smtClean="0"/>
            </a:br>
            <a:r>
              <a:rPr lang="en-US" dirty="0" smtClean="0"/>
              <a:t/>
            </a:r>
            <a:br>
              <a:rPr lang="en-US" dirty="0" smtClean="0"/>
            </a:br>
            <a:r>
              <a:rPr lang="en-US" dirty="0">
                <a:hlinkClick r:id="rId3"/>
              </a:rPr>
              <a:t>Link to the Text</a:t>
            </a:r>
            <a:r>
              <a:rPr lang="en-US" dirty="0"/>
              <a:t>.</a:t>
            </a:r>
            <a:endParaRPr lang="en-US"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6126162"/>
          </a:xfrm>
        </p:spPr>
        <p:txBody>
          <a:bodyPr/>
          <a:lstStyle/>
          <a:p>
            <a:pPr eaLnBrk="1" hangingPunct="1"/>
            <a:r>
              <a:rPr lang="en-US" dirty="0" smtClean="0">
                <a:hlinkClick r:id="rId3"/>
              </a:rPr>
              <a:t>Edward I</a:t>
            </a:r>
            <a:r>
              <a:rPr lang="en-US" dirty="0" smtClean="0"/>
              <a:t/>
            </a:r>
            <a:br>
              <a:rPr lang="en-US" dirty="0" smtClean="0"/>
            </a:br>
            <a:r>
              <a:rPr lang="en-US" dirty="0" smtClean="0"/>
              <a:t>1272 – 1307</a:t>
            </a:r>
            <a:br>
              <a:rPr lang="en-US" dirty="0" smtClean="0"/>
            </a:br>
            <a:r>
              <a:rPr lang="en-US" dirty="0" smtClean="0"/>
              <a:t/>
            </a:r>
            <a:br>
              <a:rPr lang="en-US" dirty="0" smtClean="0"/>
            </a:br>
            <a:r>
              <a:rPr lang="en-US" dirty="0" smtClean="0"/>
              <a:t>Further refined </a:t>
            </a:r>
            <a:r>
              <a:rPr lang="en-US" dirty="0" smtClean="0"/>
              <a:t>the administrative state by creating four distinct institutions. He was called </a:t>
            </a:r>
            <a:r>
              <a:rPr lang="en-US" dirty="0" smtClean="0">
                <a:hlinkClick r:id="rId4"/>
              </a:rPr>
              <a:t>Longshanks</a:t>
            </a:r>
            <a:r>
              <a:rPr lang="en-US" dirty="0" smtClean="0"/>
              <a:t>, and was the villain in the Mel Gibson movie </a:t>
            </a:r>
            <a:r>
              <a:rPr lang="en-US" dirty="0" err="1" smtClean="0"/>
              <a:t>Braveheart</a:t>
            </a:r>
            <a:r>
              <a:rPr lang="en-US" dirty="0" smtClean="0"/>
              <a:t>.</a:t>
            </a:r>
            <a:endParaRPr lang="en-US" dirty="0"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r>
              <a:rPr lang="en-US" sz="2400" dirty="0"/>
              <a:t>Edward I added to the bureaucracy initiated by Henry II to increase his effectiveness as sovereign. He expanded the administration into four principal parts: the Chancery, the Exchequer, the Household, and the Council. The Chancery researched and created legal documents while the Exchequer received and issued money, scrutinized the accounts of local officials, and kept financial records. These two departments operated within the king's authority but independently from his personal rule, prompting Edward to follow the practice of earlier kings in developing the Household, a mobile court of clerks and advisers that traveled with the king. The King's Council was the most vital segment of the four. It consisted of his principal ministers, trusted judges and clerks, a select group of magnates, and also followed the king. The Council dealt with matters of great importance to the realm and acted as a court for cases of national importance</a:t>
            </a:r>
            <a:r>
              <a:rPr lang="en-US" sz="2400" dirty="0" smtClean="0"/>
              <a:t>.  </a:t>
            </a:r>
            <a:r>
              <a:rPr lang="en-US" sz="2400" dirty="0" smtClean="0">
                <a:hlinkClick r:id="rId3"/>
              </a:rPr>
              <a:t>– from britannia.com</a:t>
            </a:r>
            <a:endParaRPr lang="en-US" sz="2400" dirty="0" smtClean="0"/>
          </a:p>
        </p:txBody>
      </p:sp>
    </p:spTree>
    <p:extLst>
      <p:ext uri="{BB962C8B-B14F-4D97-AF65-F5344CB8AC3E}">
        <p14:creationId xmlns:p14="http://schemas.microsoft.com/office/powerpoint/2010/main" val="19932325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126162"/>
          </a:xfrm>
        </p:spPr>
        <p:txBody>
          <a:bodyPr/>
          <a:lstStyle/>
          <a:p>
            <a:pPr eaLnBrk="1" hangingPunct="1"/>
            <a:r>
              <a:rPr lang="en-US" dirty="0" smtClean="0"/>
              <a:t/>
            </a:r>
            <a:br>
              <a:rPr lang="en-US" dirty="0" smtClean="0"/>
            </a:br>
            <a:r>
              <a:rPr lang="en-US" dirty="0" smtClean="0"/>
              <a:t>The </a:t>
            </a:r>
            <a:r>
              <a:rPr lang="en-US" dirty="0" smtClean="0"/>
              <a:t>Chancery </a:t>
            </a:r>
            <a:br>
              <a:rPr lang="en-US" dirty="0" smtClean="0"/>
            </a:br>
            <a:r>
              <a:rPr lang="en-US" dirty="0" smtClean="0"/>
              <a:t/>
            </a:r>
            <a:br>
              <a:rPr lang="en-US" dirty="0" smtClean="0"/>
            </a:br>
            <a:r>
              <a:rPr lang="en-US" dirty="0" smtClean="0"/>
              <a:t>researched </a:t>
            </a:r>
            <a:r>
              <a:rPr lang="en-US" dirty="0" smtClean="0"/>
              <a:t>and created legal documents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126162"/>
          </a:xfrm>
        </p:spPr>
        <p:txBody>
          <a:bodyPr/>
          <a:lstStyle/>
          <a:p>
            <a:pPr eaLnBrk="1" hangingPunct="1"/>
            <a:r>
              <a:rPr lang="en-US" dirty="0" smtClean="0"/>
              <a:t>The Exchequer</a:t>
            </a:r>
            <a:br>
              <a:rPr lang="en-US" dirty="0" smtClean="0"/>
            </a:br>
            <a:r>
              <a:rPr lang="en-US" dirty="0" smtClean="0"/>
              <a:t/>
            </a:r>
            <a:br>
              <a:rPr lang="en-US" dirty="0" smtClean="0"/>
            </a:br>
            <a:r>
              <a:rPr lang="en-US" dirty="0" smtClean="0"/>
              <a:t> received and issued money, scrutinized the accounts of local officials, and kept financial records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4638"/>
            <a:ext cx="8229600" cy="6126162"/>
          </a:xfrm>
        </p:spPr>
        <p:txBody>
          <a:bodyPr/>
          <a:lstStyle/>
          <a:p>
            <a:pPr eaLnBrk="1" hangingPunct="1"/>
            <a:r>
              <a:rPr lang="en-US" dirty="0" smtClean="0"/>
              <a:t>The Household</a:t>
            </a:r>
            <a:br>
              <a:rPr lang="en-US" dirty="0" smtClean="0"/>
            </a:br>
            <a:r>
              <a:rPr lang="en-US" dirty="0" smtClean="0"/>
              <a:t/>
            </a:r>
            <a:br>
              <a:rPr lang="en-US" dirty="0" smtClean="0"/>
            </a:br>
            <a:r>
              <a:rPr lang="en-US" dirty="0" smtClean="0"/>
              <a:t> a mobile court of clerks and advisers that traveled with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5821362"/>
          </a:xfrm>
        </p:spPr>
        <p:txBody>
          <a:bodyPr/>
          <a:lstStyle/>
          <a:p>
            <a:r>
              <a:rPr lang="en-US" dirty="0" smtClean="0"/>
              <a:t>Note: the term “president” was used </a:t>
            </a:r>
            <a:r>
              <a:rPr lang="en-US" dirty="0" smtClean="0"/>
              <a:t>for the national level rather </a:t>
            </a:r>
            <a:r>
              <a:rPr lang="en-US" dirty="0" smtClean="0"/>
              <a:t>than “governor” because “to preside” sounds more passive than “to govern</a:t>
            </a:r>
            <a:r>
              <a:rPr lang="en-US" dirty="0" smtClean="0"/>
              <a:t>.” It sounded less powerful. Some argued that the term was not dignified enough. </a:t>
            </a:r>
            <a:endParaRPr lang="en-US" dirty="0" smtClean="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049962"/>
          </a:xfrm>
        </p:spPr>
        <p:txBody>
          <a:bodyPr/>
          <a:lstStyle/>
          <a:p>
            <a:pPr eaLnBrk="1" hangingPunct="1"/>
            <a:r>
              <a:rPr lang="en-US" dirty="0" smtClean="0"/>
              <a:t>The Privy Council</a:t>
            </a:r>
            <a:br>
              <a:rPr lang="en-US" dirty="0" smtClean="0"/>
            </a:br>
            <a:r>
              <a:rPr lang="en-US" dirty="0" smtClean="0"/>
              <a:t/>
            </a:r>
            <a:br>
              <a:rPr lang="en-US" dirty="0" smtClean="0"/>
            </a:br>
            <a:r>
              <a:rPr lang="en-US" dirty="0" smtClean="0"/>
              <a:t> principal ministers, trusted judges and clerks, a select group of magnates, and also followed the king. The Council dealt with matters of great importance to the realm and acted as a court for cases of national importance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126162"/>
          </a:xfrm>
        </p:spPr>
        <p:txBody>
          <a:bodyPr/>
          <a:lstStyle/>
          <a:p>
            <a:pPr eaLnBrk="1" hangingPunct="1"/>
            <a:r>
              <a:rPr lang="en-US" dirty="0" smtClean="0"/>
              <a:t>Henry VIII</a:t>
            </a:r>
            <a:br>
              <a:rPr lang="en-US" dirty="0" smtClean="0"/>
            </a:br>
            <a:r>
              <a:rPr lang="en-US" dirty="0" smtClean="0"/>
              <a:t>1509 – 1547</a:t>
            </a:r>
            <a:br>
              <a:rPr lang="en-US" dirty="0" smtClean="0"/>
            </a:br>
            <a:r>
              <a:rPr lang="en-US" dirty="0" smtClean="0"/>
              <a:t/>
            </a:r>
            <a:br>
              <a:rPr lang="en-US" dirty="0" smtClean="0"/>
            </a:br>
            <a:r>
              <a:rPr lang="en-US" dirty="0" smtClean="0"/>
              <a:t> </a:t>
            </a:r>
            <a:r>
              <a:rPr lang="en-US" dirty="0"/>
              <a:t>The power of the monarch expanded </a:t>
            </a:r>
            <a:r>
              <a:rPr lang="en-US" dirty="0" smtClean="0"/>
              <a:t>when the monarch also became the </a:t>
            </a:r>
            <a:r>
              <a:rPr lang="en-US" dirty="0" smtClean="0"/>
              <a:t>Supreme Head of the Church of </a:t>
            </a:r>
            <a:r>
              <a:rPr lang="en-US" dirty="0" smtClean="0"/>
              <a:t>England.</a:t>
            </a:r>
            <a:endParaRPr lang="en-US" dirty="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126162"/>
          </a:xfrm>
        </p:spPr>
        <p:txBody>
          <a:bodyPr/>
          <a:lstStyle/>
          <a:p>
            <a:r>
              <a:rPr lang="en-US" smtClean="0"/>
              <a:t>By replacing the Catholic Church with the Church of England, Henry ensured that the crown would have its own source of funds.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6049962"/>
          </a:xfrm>
        </p:spPr>
        <p:txBody>
          <a:bodyPr/>
          <a:lstStyle/>
          <a:p>
            <a:pPr eaLnBrk="1" hangingPunct="1"/>
            <a:r>
              <a:rPr lang="en-US" dirty="0" smtClean="0"/>
              <a:t>Loyalty to the king became especially important given ongoing hostility with the Catholic Church</a:t>
            </a:r>
            <a:r>
              <a:rPr lang="en-US" dirty="0" smtClean="0"/>
              <a:t>. To be Catholic was to be considered a potential enemy of the monarch and traitor to England.</a:t>
            </a:r>
            <a:endParaRPr lang="en-US" dirty="0"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126162"/>
          </a:xfrm>
        </p:spPr>
        <p:txBody>
          <a:bodyPr/>
          <a:lstStyle/>
          <a:p>
            <a:pPr eaLnBrk="1" hangingPunct="1"/>
            <a:r>
              <a:rPr lang="en-US" i="1" dirty="0" smtClean="0"/>
              <a:t>England moved into an era of "conformity of mind" with the new royal supremacy (much akin to the absolutism of France's Louis XIV): by 1536, all ecclesiastical and government officials were required to publicly approve of the break with Rome and take an oath of </a:t>
            </a:r>
            <a:r>
              <a:rPr lang="en-US" i="1" dirty="0" smtClean="0"/>
              <a:t>loyalty – </a:t>
            </a:r>
            <a:r>
              <a:rPr lang="en-US" i="1" dirty="0" smtClean="0">
                <a:hlinkClick r:id="rId3"/>
              </a:rPr>
              <a:t>Britannia.com</a:t>
            </a:r>
            <a:endParaRPr lang="en-US"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6126162"/>
          </a:xfrm>
        </p:spPr>
        <p:txBody>
          <a:bodyPr/>
          <a:lstStyle/>
          <a:p>
            <a:r>
              <a:rPr lang="en-US" dirty="0" smtClean="0">
                <a:hlinkClick r:id="rId3"/>
              </a:rPr>
              <a:t>Elizabeth </a:t>
            </a:r>
            <a:r>
              <a:rPr lang="en-US" dirty="0" smtClean="0">
                <a:hlinkClick r:id="rId3"/>
              </a:rPr>
              <a:t>I</a:t>
            </a:r>
            <a:r>
              <a:rPr lang="en-US" dirty="0" smtClean="0"/>
              <a:t/>
            </a:r>
            <a:br>
              <a:rPr lang="en-US" dirty="0" smtClean="0"/>
            </a:br>
            <a:r>
              <a:rPr lang="en-US" dirty="0" smtClean="0"/>
              <a:t>1558 - 1603</a:t>
            </a:r>
            <a:r>
              <a:rPr lang="en-US" dirty="0" smtClean="0"/>
              <a:t/>
            </a:r>
            <a:br>
              <a:rPr lang="en-US" dirty="0" smtClean="0"/>
            </a:br>
            <a:r>
              <a:rPr lang="en-US" dirty="0" smtClean="0"/>
              <a:t/>
            </a:r>
            <a:br>
              <a:rPr lang="en-US" dirty="0" smtClean="0"/>
            </a:br>
            <a:r>
              <a:rPr lang="en-US" dirty="0" smtClean="0"/>
              <a:t>Perhaps the apex of monarchic power, but she had no heir </a:t>
            </a:r>
            <a:br>
              <a:rPr lang="en-US" dirty="0" smtClean="0"/>
            </a:br>
            <a:r>
              <a:rPr lang="en-US" dirty="0" smtClean="0"/>
              <a:t>so power was passed to the </a:t>
            </a:r>
            <a:br>
              <a:rPr lang="en-US" dirty="0" smtClean="0"/>
            </a:br>
            <a:r>
              <a:rPr lang="en-US" dirty="0" smtClean="0"/>
              <a:t>House of Stuarts upon her death.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049962"/>
          </a:xfrm>
        </p:spPr>
        <p:txBody>
          <a:bodyPr/>
          <a:lstStyle/>
          <a:p>
            <a:r>
              <a:rPr lang="en-US" dirty="0" smtClean="0"/>
              <a:t>Then as we know, conflict with Parliament increased, leading to rebellion and ultimately the establishment of a constitutional monarchy.</a:t>
            </a:r>
            <a:endParaRPr lang="en-US" dirty="0"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274638"/>
            <a:ext cx="8229600" cy="6126162"/>
          </a:xfrm>
        </p:spPr>
        <p:txBody>
          <a:bodyPr/>
          <a:lstStyle/>
          <a:p>
            <a:pPr eaLnBrk="1" hangingPunct="1"/>
            <a:r>
              <a:rPr lang="en-US" dirty="0" smtClean="0"/>
              <a:t>The Stuarts</a:t>
            </a:r>
            <a:br>
              <a:rPr lang="en-US" dirty="0" smtClean="0"/>
            </a:br>
            <a:r>
              <a:rPr lang="en-US" dirty="0" smtClean="0"/>
              <a:t/>
            </a:r>
            <a:br>
              <a:rPr lang="en-US" dirty="0" smtClean="0"/>
            </a:br>
            <a:r>
              <a:rPr lang="en-US" dirty="0" smtClean="0">
                <a:hlinkClick r:id="rId3"/>
              </a:rPr>
              <a:t>James I</a:t>
            </a:r>
            <a:r>
              <a:rPr lang="en-US" dirty="0" smtClean="0"/>
              <a:t> (1603 – 1625)</a:t>
            </a:r>
            <a:br>
              <a:rPr lang="en-US" dirty="0" smtClean="0"/>
            </a:br>
            <a:r>
              <a:rPr lang="en-US" dirty="0" smtClean="0">
                <a:hlinkClick r:id="rId4"/>
              </a:rPr>
              <a:t>Charles I</a:t>
            </a:r>
            <a:r>
              <a:rPr lang="en-US" dirty="0" smtClean="0"/>
              <a:t> (1625 – 1649)</a:t>
            </a:r>
            <a:br>
              <a:rPr lang="en-US" dirty="0" smtClean="0"/>
            </a:br>
            <a:r>
              <a:rPr lang="en-US" dirty="0" smtClean="0">
                <a:hlinkClick r:id="rId5"/>
              </a:rPr>
              <a:t>The Commonwealth </a:t>
            </a:r>
            <a:r>
              <a:rPr lang="en-US" dirty="0" smtClean="0"/>
              <a:t>(1649 – 1660)</a:t>
            </a:r>
            <a:br>
              <a:rPr lang="en-US" dirty="0" smtClean="0"/>
            </a:br>
            <a:r>
              <a:rPr lang="en-US" dirty="0" smtClean="0">
                <a:hlinkClick r:id="rId6"/>
              </a:rPr>
              <a:t>Charles II</a:t>
            </a:r>
            <a:r>
              <a:rPr lang="en-US" dirty="0" smtClean="0"/>
              <a:t> (1660 – 1685)</a:t>
            </a:r>
            <a:br>
              <a:rPr lang="en-US" dirty="0" smtClean="0"/>
            </a:br>
            <a:r>
              <a:rPr lang="en-US" dirty="0" smtClean="0">
                <a:hlinkClick r:id="rId7"/>
              </a:rPr>
              <a:t>James II</a:t>
            </a:r>
            <a:r>
              <a:rPr lang="en-US" dirty="0" smtClean="0"/>
              <a:t> (1685 – 1689)</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6126162"/>
          </a:xfrm>
        </p:spPr>
        <p:txBody>
          <a:bodyPr/>
          <a:lstStyle/>
          <a:p>
            <a:r>
              <a:rPr lang="en-US" dirty="0" smtClean="0">
                <a:hlinkClick r:id="rId3"/>
              </a:rPr>
              <a:t>James the First</a:t>
            </a:r>
            <a:r>
              <a:rPr lang="en-US" dirty="0" smtClean="0"/>
              <a:t/>
            </a:r>
            <a:br>
              <a:rPr lang="en-US" dirty="0" smtClean="0"/>
            </a:br>
            <a:r>
              <a:rPr lang="en-US" dirty="0" smtClean="0"/>
              <a:t/>
            </a:r>
            <a:br>
              <a:rPr lang="en-US" dirty="0" smtClean="0"/>
            </a:br>
            <a:r>
              <a:rPr lang="en-US" dirty="0" smtClean="0"/>
              <a:t>As we know, he was a proponent of the divine right of the monarch. He was also called “the </a:t>
            </a:r>
            <a:r>
              <a:rPr lang="en-US" dirty="0" smtClean="0"/>
              <a:t>wisest fool in Christendom.”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126162"/>
          </a:xfrm>
        </p:spPr>
        <p:txBody>
          <a:bodyPr/>
          <a:lstStyle/>
          <a:p>
            <a:r>
              <a:rPr lang="en-US" i="1" smtClean="0"/>
              <a:t>Developed a theory of divine right  </a:t>
            </a:r>
            <a:r>
              <a:rPr lang="en-US" i="1" smtClean="0">
                <a:hlinkClick r:id="rId3" action="ppaction://hlinkfile" tooltip="The True Law of Free Monarchies"/>
              </a:rPr>
              <a:t/>
            </a:r>
            <a:br>
              <a:rPr lang="en-US" i="1" smtClean="0">
                <a:hlinkClick r:id="rId3" action="ppaction://hlinkfile" tooltip="The True Law of Free Monarchies"/>
              </a:rPr>
            </a:br>
            <a:r>
              <a:rPr lang="en-US" i="1" smtClean="0">
                <a:hlinkClick r:id="rId3" action="ppaction://hlinkfile" tooltip="The True Law of Free Monarchies"/>
              </a:rPr>
              <a:t/>
            </a:r>
            <a:br>
              <a:rPr lang="en-US" i="1" smtClean="0">
                <a:hlinkClick r:id="rId3" action="ppaction://hlinkfile" tooltip="The True Law of Free Monarchies"/>
              </a:rPr>
            </a:br>
            <a:r>
              <a:rPr lang="en-US" i="1" smtClean="0">
                <a:hlinkClick r:id="rId3" action="ppaction://hlinkfile" tooltip="The True Law of Free Monarchies"/>
              </a:rPr>
              <a:t>The True Law of Free Monarchies</a:t>
            </a: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Within the system of separated powers, the executive is the branch responsible </a:t>
            </a:r>
            <a:r>
              <a:rPr lang="en-US" dirty="0"/>
              <a:t>for the implementation of the </a:t>
            </a:r>
            <a:r>
              <a:rPr lang="en-US" dirty="0" smtClean="0"/>
              <a:t>laws passed by the legislature.</a:t>
            </a:r>
            <a:endParaRPr lang="en-US" dirty="0"/>
          </a:p>
        </p:txBody>
      </p:sp>
    </p:spTree>
    <p:extLst>
      <p:ext uri="{BB962C8B-B14F-4D97-AF65-F5344CB8AC3E}">
        <p14:creationId xmlns:p14="http://schemas.microsoft.com/office/powerpoint/2010/main" val="10518321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229600" cy="6126162"/>
          </a:xfrm>
        </p:spPr>
        <p:txBody>
          <a:bodyPr/>
          <a:lstStyle/>
          <a:p>
            <a:r>
              <a:rPr lang="en-US" sz="3200" smtClean="0"/>
              <a:t>“ . . . the king owns his realm as a feudal lord owns his fief, because kings arose ‘before any estates or ranks of men, before any parliaments were holden, or laws made, and by them was the land distributed, which at first was wholly theirs. And so it follows of necessity that kings were the authors and makers of the laws, and not the laws of the kings.’”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7200" y="274638"/>
            <a:ext cx="8229600" cy="6126162"/>
          </a:xfrm>
        </p:spPr>
        <p:txBody>
          <a:bodyPr/>
          <a:lstStyle/>
          <a:p>
            <a:r>
              <a:rPr lang="en-US" dirty="0" smtClean="0"/>
              <a:t>He advised </a:t>
            </a:r>
            <a:r>
              <a:rPr lang="en-US" dirty="0" smtClean="0">
                <a:hlinkClick r:id="rId3"/>
              </a:rPr>
              <a:t>against holding  Parliaments</a:t>
            </a:r>
            <a:r>
              <a:rPr lang="en-US" dirty="0" smtClean="0"/>
              <a:t> except when necessary to gain revenue.</a:t>
            </a:r>
            <a:br>
              <a:rPr lang="en-US" dirty="0" smtClean="0"/>
            </a:br>
            <a:r>
              <a:rPr lang="en-US" dirty="0" smtClean="0"/>
              <a:t/>
            </a:r>
            <a:br>
              <a:rPr lang="en-US" dirty="0" smtClean="0"/>
            </a:br>
            <a:r>
              <a:rPr lang="en-US" dirty="0" smtClean="0"/>
              <a:t>Ruled without Parliament from 1614 – 1621.</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8229600" cy="6126162"/>
          </a:xfrm>
        </p:spPr>
        <p:txBody>
          <a:bodyPr/>
          <a:lstStyle/>
          <a:p>
            <a:r>
              <a:rPr lang="en-US" smtClean="0"/>
              <a:t>His rule was marked with a conflict regarding the monarchy’s relationship with Parliament. James saw Parliament as inferior to him, while Parliament saw them as being equals.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126162"/>
          </a:xfrm>
        </p:spPr>
        <p:txBody>
          <a:bodyPr/>
          <a:lstStyle/>
          <a:p>
            <a:r>
              <a:rPr lang="en-US" dirty="0" smtClean="0"/>
              <a:t>As with the rest of the Stuarts, he flirted with Catholicism which further angered the protestant </a:t>
            </a:r>
            <a:r>
              <a:rPr lang="en-US" dirty="0" smtClean="0"/>
              <a:t>Parliament and led them to believe that he intended to establish an absolute monarchy.</a:t>
            </a:r>
            <a:endParaRPr lang="en-US" dirty="0" smtClean="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6126162"/>
          </a:xfrm>
        </p:spPr>
        <p:txBody>
          <a:bodyPr/>
          <a:lstStyle/>
          <a:p>
            <a:r>
              <a:rPr lang="en-US" dirty="0">
                <a:hlinkClick r:id="rId3"/>
              </a:rPr>
              <a:t>Charles I</a:t>
            </a:r>
            <a:r>
              <a:rPr lang="en-US" dirty="0"/>
              <a:t> </a:t>
            </a:r>
            <a:r>
              <a:rPr lang="en-US" dirty="0" smtClean="0"/>
              <a:t/>
            </a:r>
            <a:br>
              <a:rPr lang="en-US" dirty="0" smtClean="0"/>
            </a:br>
            <a:r>
              <a:rPr lang="en-US" dirty="0" smtClean="0"/>
              <a:t>1625 </a:t>
            </a:r>
            <a:r>
              <a:rPr lang="en-US" dirty="0"/>
              <a:t>– </a:t>
            </a:r>
            <a:r>
              <a:rPr lang="en-US" dirty="0" smtClean="0"/>
              <a:t>1649</a:t>
            </a:r>
            <a:r>
              <a:rPr lang="en-US" dirty="0"/>
              <a:t/>
            </a:r>
            <a:br>
              <a:rPr lang="en-US" dirty="0"/>
            </a:br>
            <a:r>
              <a:rPr lang="en-US" dirty="0" smtClean="0"/>
              <a:t/>
            </a:r>
            <a:br>
              <a:rPr lang="en-US" dirty="0" smtClean="0"/>
            </a:br>
            <a:r>
              <a:rPr lang="en-US" dirty="0"/>
              <a:t>Believed that the Royal Prerogative was divinely ordained and levied taxes without the consent of Parliament.</a:t>
            </a:r>
            <a:endParaRPr lang="en-US" dirty="0" smtClean="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274638"/>
            <a:ext cx="8229600" cy="6126162"/>
          </a:xfrm>
        </p:spPr>
        <p:txBody>
          <a:bodyPr/>
          <a:lstStyle/>
          <a:p>
            <a:r>
              <a:rPr lang="en-US" dirty="0" smtClean="0"/>
              <a:t>Presented with the Petition of Right as a reminder of the ancient rights and liberties monarchs had granted.</a:t>
            </a:r>
            <a:endParaRPr lang="en-US" dirty="0" smtClean="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274638"/>
            <a:ext cx="8229600" cy="6126162"/>
          </a:xfrm>
        </p:spPr>
        <p:txBody>
          <a:bodyPr/>
          <a:lstStyle/>
          <a:p>
            <a:r>
              <a:rPr lang="en-US" smtClean="0"/>
              <a:t/>
            </a:r>
            <a:br>
              <a:rPr lang="en-US" smtClean="0"/>
            </a:br>
            <a:r>
              <a:rPr lang="en-US" smtClean="0"/>
              <a:t>1628: </a:t>
            </a:r>
            <a:r>
              <a:rPr lang="en-US" smtClean="0">
                <a:hlinkClick r:id="rId3"/>
              </a:rPr>
              <a:t>The Petition of Right</a:t>
            </a:r>
            <a:r>
              <a:rPr lang="en-US" smtClean="0"/>
              <a:t/>
            </a:r>
            <a:br>
              <a:rPr lang="en-US" smtClean="0"/>
            </a:br>
            <a:r>
              <a:rPr lang="en-US" smtClean="0"/>
              <a:t/>
            </a:r>
            <a:br>
              <a:rPr lang="en-US" smtClean="0"/>
            </a:br>
            <a:r>
              <a:rPr lang="en-US" sz="2800" smtClean="0"/>
              <a:t>Written to remind Charles of certain ancient liberties: </a:t>
            </a:r>
            <a:r>
              <a:rPr lang="en-US" sz="3200" smtClean="0"/>
              <a:t/>
            </a:r>
            <a:br>
              <a:rPr lang="en-US" sz="3200" smtClean="0"/>
            </a:br>
            <a:r>
              <a:rPr lang="en-US" sz="3200" smtClean="0"/>
              <a:t/>
            </a:r>
            <a:br>
              <a:rPr lang="en-US" sz="3200" smtClean="0"/>
            </a:br>
            <a:r>
              <a:rPr lang="en-US" sz="2800" smtClean="0"/>
              <a:t>- taxes cannot be levied </a:t>
            </a:r>
            <a:br>
              <a:rPr lang="en-US" sz="2800" smtClean="0"/>
            </a:br>
            <a:r>
              <a:rPr lang="en-US" sz="2800" smtClean="0"/>
              <a:t>without consent of Parliament.</a:t>
            </a:r>
            <a:br>
              <a:rPr lang="en-US" sz="2800" smtClean="0"/>
            </a:br>
            <a:r>
              <a:rPr lang="en-US" sz="2800" smtClean="0"/>
              <a:t>- martial law cannot be </a:t>
            </a:r>
            <a:br>
              <a:rPr lang="en-US" sz="2800" smtClean="0"/>
            </a:br>
            <a:r>
              <a:rPr lang="en-US" sz="2800" smtClean="0"/>
              <a:t>imposed in times of peace</a:t>
            </a:r>
            <a:br>
              <a:rPr lang="en-US" sz="2800" smtClean="0"/>
            </a:br>
            <a:r>
              <a:rPr lang="en-US" sz="2800" smtClean="0"/>
              <a:t>- the writ of habeas corpus </a:t>
            </a:r>
            <a:br>
              <a:rPr lang="en-US" sz="2800" smtClean="0"/>
            </a:br>
            <a:r>
              <a:rPr lang="en-US" sz="2800" smtClean="0"/>
              <a:t>must be honored</a:t>
            </a:r>
            <a:br>
              <a:rPr lang="en-US" sz="2800" smtClean="0"/>
            </a:br>
            <a:r>
              <a:rPr lang="en-US" sz="2800" smtClean="0"/>
              <a:t>- soldiers cannot billeted unless </a:t>
            </a:r>
            <a:br>
              <a:rPr lang="en-US" sz="2800" smtClean="0"/>
            </a:br>
            <a:r>
              <a:rPr lang="en-US" sz="2800" smtClean="0"/>
              <a:t>authorized by Parliament.</a:t>
            </a:r>
            <a:r>
              <a:rPr lang="en-US" smtClean="0"/>
              <a:t/>
            </a:r>
            <a:br>
              <a:rPr lang="en-US" smtClean="0"/>
            </a:br>
            <a:endParaRPr lang="en-US" smtClean="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274638"/>
            <a:ext cx="8229600" cy="6126162"/>
          </a:xfrm>
        </p:spPr>
        <p:txBody>
          <a:bodyPr/>
          <a:lstStyle/>
          <a:p>
            <a:r>
              <a:rPr lang="en-US" smtClean="0"/>
              <a:t>Ruled without Parliament from 1629 – 1640. The period of </a:t>
            </a:r>
            <a:r>
              <a:rPr lang="en-US" smtClean="0">
                <a:hlinkClick r:id="rId3"/>
              </a:rPr>
              <a:t>Personal Rule</a:t>
            </a:r>
            <a:r>
              <a:rPr lang="en-US" smtClean="0"/>
              <a:t>.</a:t>
            </a:r>
            <a:br>
              <a:rPr lang="en-US" smtClean="0"/>
            </a:br>
            <a:r>
              <a:rPr lang="en-US" smtClean="0"/>
              <a:t/>
            </a:r>
            <a:br>
              <a:rPr lang="en-US" smtClean="0"/>
            </a:br>
            <a:r>
              <a:rPr lang="en-US" smtClean="0"/>
              <a:t>Parliament was dissolved in order to keep it from impeaching one of Charles’ advisors. </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274638"/>
            <a:ext cx="8229600" cy="6126162"/>
          </a:xfrm>
        </p:spPr>
        <p:txBody>
          <a:bodyPr/>
          <a:lstStyle/>
          <a:p>
            <a:r>
              <a:rPr lang="en-US" sz="4000" dirty="0" smtClean="0">
                <a:hlinkClick r:id="rId3"/>
              </a:rPr>
              <a:t>January 4, 1642</a:t>
            </a:r>
            <a:r>
              <a:rPr lang="en-US" sz="4000" dirty="0" smtClean="0"/>
              <a:t/>
            </a:r>
            <a:br>
              <a:rPr lang="en-US" sz="4000" dirty="0" smtClean="0"/>
            </a:br>
            <a:r>
              <a:rPr lang="en-US" sz="4000" dirty="0" smtClean="0"/>
              <a:t/>
            </a:r>
            <a:br>
              <a:rPr lang="en-US" sz="4000" dirty="0" smtClean="0"/>
            </a:br>
            <a:r>
              <a:rPr lang="en-US" sz="4000" dirty="0" smtClean="0"/>
              <a:t>Charles enters Parliament to arrest five members who were prepared to impeach some of the king’s advisors and who had introduced legislation to remover the army from the king’s control</a:t>
            </a:r>
            <a:r>
              <a:rPr lang="en-US" sz="4000" dirty="0" smtClean="0"/>
              <a:t>.</a:t>
            </a:r>
            <a:br>
              <a:rPr lang="en-US" sz="4000" dirty="0" smtClean="0"/>
            </a:br>
            <a:r>
              <a:rPr lang="en-US" sz="4000" dirty="0" smtClean="0"/>
              <a:t/>
            </a:r>
            <a:br>
              <a:rPr lang="en-US" sz="4000" dirty="0" smtClean="0"/>
            </a:br>
            <a:r>
              <a:rPr lang="en-US" sz="4000" dirty="0" smtClean="0"/>
              <a:t>Trivia: Isaac Newton was born that day.</a:t>
            </a:r>
            <a:endParaRPr lang="en-US" sz="4000" dirty="0"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049962"/>
          </a:xfrm>
        </p:spPr>
        <p:txBody>
          <a:bodyPr/>
          <a:lstStyle/>
          <a:p>
            <a:r>
              <a:rPr lang="en-US" dirty="0" smtClean="0"/>
              <a:t>This explains why members of Congress are privileged from arrest when in session.</a:t>
            </a:r>
            <a:endParaRPr lang="en-US" dirty="0" smtClean="0"/>
          </a:p>
        </p:txBody>
      </p:sp>
    </p:spTree>
    <p:extLst>
      <p:ext uri="{BB962C8B-B14F-4D97-AF65-F5344CB8AC3E}">
        <p14:creationId xmlns:p14="http://schemas.microsoft.com/office/powerpoint/2010/main" val="1571055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means that the executive possesses </a:t>
            </a:r>
            <a:r>
              <a:rPr lang="en-US" dirty="0" smtClean="0"/>
              <a:t>the “</a:t>
            </a:r>
            <a:r>
              <a:rPr lang="en-US" dirty="0" smtClean="0"/>
              <a:t>sword,” it has the means to enforce the law. </a:t>
            </a:r>
            <a:r>
              <a:rPr lang="en-US" dirty="0" smtClean="0"/>
              <a:t/>
            </a:r>
            <a:br>
              <a:rPr lang="en-US" dirty="0" smtClean="0"/>
            </a:br>
            <a:r>
              <a:rPr lang="en-US" dirty="0" smtClean="0"/>
              <a:t/>
            </a:r>
            <a:br>
              <a:rPr lang="en-US" dirty="0" smtClean="0"/>
            </a:br>
            <a:r>
              <a:rPr lang="en-US" dirty="0" smtClean="0"/>
              <a:t>Recall that the legislature possesses the “purse</a:t>
            </a:r>
            <a:r>
              <a:rPr lang="en-US" dirty="0" smtClean="0"/>
              <a:t>.” That is the course of its strength. </a:t>
            </a:r>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274638"/>
            <a:ext cx="8229600" cy="6126162"/>
          </a:xfrm>
        </p:spPr>
        <p:txBody>
          <a:bodyPr/>
          <a:lstStyle/>
          <a:p>
            <a:r>
              <a:rPr lang="en-US" dirty="0" smtClean="0"/>
              <a:t>The English Civil Wars </a:t>
            </a:r>
            <a:r>
              <a:rPr lang="en-US" dirty="0" smtClean="0"/>
              <a:t>begin around that time. </a:t>
            </a:r>
            <a:r>
              <a:rPr lang="en-US" dirty="0" smtClean="0"/>
              <a:t>It was a war between the monarchy and Parliament that ended with the execution of Charles on charges of high </a:t>
            </a:r>
            <a:r>
              <a:rPr lang="en-US" dirty="0" smtClean="0"/>
              <a:t>treason.</a:t>
            </a:r>
            <a:endParaRPr lang="en-US" dirty="0" smtClean="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274638"/>
            <a:ext cx="8229600" cy="6126162"/>
          </a:xfrm>
        </p:spPr>
        <p:txBody>
          <a:bodyPr/>
          <a:lstStyle/>
          <a:p>
            <a:r>
              <a:rPr lang="en-US" smtClean="0"/>
              <a:t>When urged to enter a plea at his trial, he stated his objection to doing so with the words: "I would know by what power I am called hither, by what lawful authority...?"</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6202362"/>
          </a:xfrm>
        </p:spPr>
        <p:txBody>
          <a:bodyPr/>
          <a:lstStyle/>
          <a:p>
            <a:r>
              <a:rPr lang="en-US" smtClean="0"/>
              <a:t>The opposition held that: </a:t>
            </a:r>
            <a:r>
              <a:rPr lang="en-US" i="1" smtClean="0"/>
              <a:t/>
            </a:r>
            <a:br>
              <a:rPr lang="en-US" i="1" smtClean="0"/>
            </a:br>
            <a:r>
              <a:rPr lang="en-US" i="1" smtClean="0"/>
              <a:t/>
            </a:r>
            <a:br>
              <a:rPr lang="en-US" i="1" smtClean="0"/>
            </a:br>
            <a:r>
              <a:rPr lang="en-US" smtClean="0"/>
              <a:t>the King of England was not a person, but an office whose every occupant was entrusted with a limited power to govern ‘by and according to the laws of the land and not otherwise’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274638"/>
            <a:ext cx="8229600" cy="6126162"/>
          </a:xfrm>
        </p:spPr>
        <p:txBody>
          <a:bodyPr/>
          <a:lstStyle/>
          <a:p>
            <a:r>
              <a:rPr lang="en-US" smtClean="0"/>
              <a:t>The execution of Charles, and the final defeat of the forces of the monarchy in the </a:t>
            </a:r>
            <a:r>
              <a:rPr lang="en-US" smtClean="0">
                <a:hlinkClick r:id="rId3"/>
              </a:rPr>
              <a:t>Battle of Worcester</a:t>
            </a:r>
            <a:r>
              <a:rPr lang="en-US" smtClean="0"/>
              <a:t>, was followed by the </a:t>
            </a:r>
            <a:r>
              <a:rPr lang="en-US" smtClean="0">
                <a:hlinkClick r:id="rId4"/>
              </a:rPr>
              <a:t>Commonwealth</a:t>
            </a:r>
            <a:r>
              <a:rPr lang="en-US" smtClean="0"/>
              <a:t>.</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274638"/>
            <a:ext cx="8229600" cy="6126162"/>
          </a:xfrm>
        </p:spPr>
        <p:txBody>
          <a:bodyPr/>
          <a:lstStyle/>
          <a:p>
            <a:pPr eaLnBrk="1" hangingPunct="1"/>
            <a:r>
              <a:rPr lang="en-US" dirty="0" smtClean="0"/>
              <a:t>Charles was followed by the brief rule of Oliver Cromwell.</a:t>
            </a:r>
            <a:r>
              <a:rPr lang="en-US" dirty="0" smtClean="0"/>
              <a:t/>
            </a:r>
            <a:br>
              <a:rPr lang="en-US" dirty="0" smtClean="0"/>
            </a:br>
            <a:r>
              <a:rPr lang="en-US" dirty="0" smtClean="0"/>
              <a:t/>
            </a:r>
            <a:br>
              <a:rPr lang="en-US" dirty="0" smtClean="0"/>
            </a:br>
            <a:r>
              <a:rPr lang="en-US" dirty="0" smtClean="0"/>
              <a:t>Question: during this time was Britain a </a:t>
            </a:r>
            <a:r>
              <a:rPr lang="en-US" dirty="0" smtClean="0"/>
              <a:t>Republican Commonwealth </a:t>
            </a:r>
            <a:r>
              <a:rPr lang="en-US" dirty="0" smtClean="0"/>
              <a:t>or</a:t>
            </a:r>
            <a:r>
              <a:rPr lang="en-US" dirty="0" smtClean="0"/>
              <a:t/>
            </a:r>
            <a:br>
              <a:rPr lang="en-US" dirty="0" smtClean="0"/>
            </a:br>
            <a:r>
              <a:rPr lang="en-US" dirty="0" smtClean="0"/>
              <a:t>A Military Dictatorship?</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57200" y="274638"/>
            <a:ext cx="8229600" cy="6202362"/>
          </a:xfrm>
        </p:spPr>
        <p:txBody>
          <a:bodyPr/>
          <a:lstStyle/>
          <a:p>
            <a:pPr eaLnBrk="1" hangingPunct="1"/>
            <a:r>
              <a:rPr lang="en-US" smtClean="0"/>
              <a:t>Cromwell, through his army, disbanded the rest of government, including Parliament. He would eventually call himself Lord Protector and possessed monarchic power himself until his removal from office.</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457200" y="274638"/>
            <a:ext cx="8229600" cy="6126162"/>
          </a:xfrm>
        </p:spPr>
        <p:txBody>
          <a:bodyPr/>
          <a:lstStyle/>
          <a:p>
            <a:r>
              <a:rPr lang="en-US" smtClean="0"/>
              <a:t>Question: By eliminating the monarch, did the legislature remove a check on its own power? </a:t>
            </a:r>
            <a:br>
              <a:rPr lang="en-US" smtClean="0"/>
            </a:br>
            <a:r>
              <a:rPr lang="en-US" smtClean="0"/>
              <a:t/>
            </a:r>
            <a:br>
              <a:rPr lang="en-US" smtClean="0"/>
            </a:br>
            <a:r>
              <a:rPr lang="en-US" smtClean="0"/>
              <a:t>Is a monarch necessary to restrain Parliament? To keep the peace?</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57200" y="274638"/>
            <a:ext cx="8229600" cy="6049962"/>
          </a:xfrm>
        </p:spPr>
        <p:txBody>
          <a:bodyPr/>
          <a:lstStyle/>
          <a:p>
            <a:r>
              <a:rPr lang="en-US" smtClean="0"/>
              <a:t>A proper balance had to be struck between executive and legislative power.</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126162"/>
          </a:xfrm>
        </p:spPr>
        <p:txBody>
          <a:bodyPr/>
          <a:lstStyle/>
          <a:p>
            <a:pPr eaLnBrk="1" hangingPunct="1"/>
            <a:r>
              <a:rPr lang="en-US" smtClean="0"/>
              <a:t>The Monarchy was reestablished in 1660, but the new Stuarts repeated the same mistakes as the old. The last of the Stuarts, James II, would be removed from office in the Glorious Revolution and would be replaced with William and Mary.</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457200" y="274638"/>
            <a:ext cx="8229600" cy="6049962"/>
          </a:xfrm>
        </p:spPr>
        <p:txBody>
          <a:bodyPr/>
          <a:lstStyle/>
          <a:p>
            <a:r>
              <a:rPr lang="en-US" smtClean="0">
                <a:hlinkClick r:id="rId2"/>
              </a:rPr>
              <a:t>Oak Apple Day </a:t>
            </a:r>
            <a:r>
              <a:rPr lang="en-US" smtClean="0"/>
              <a:t>is celebrated (by some) in Britain to acknowledge the restoration of the Monarchy.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126162"/>
          </a:xfrm>
        </p:spPr>
        <p:txBody>
          <a:bodyPr/>
          <a:lstStyle/>
          <a:p>
            <a:r>
              <a:rPr lang="en-US" sz="4000" dirty="0" smtClean="0"/>
              <a:t>In order to facilitate the execution of the laws, it is – at least on the national level - the </a:t>
            </a:r>
            <a:r>
              <a:rPr lang="en-US" sz="4000" dirty="0" smtClean="0"/>
              <a:t>autocratic </a:t>
            </a:r>
            <a:r>
              <a:rPr lang="en-US" sz="4000" dirty="0" smtClean="0"/>
              <a:t>branch. It is headed by a single </a:t>
            </a:r>
            <a:r>
              <a:rPr lang="en-US" sz="4000" dirty="0"/>
              <a:t>person.</a:t>
            </a:r>
            <a:br>
              <a:rPr lang="en-US" sz="4000" dirty="0"/>
            </a:br>
            <a:r>
              <a:rPr lang="en-US" sz="4000" dirty="0"/>
              <a:t/>
            </a:r>
            <a:br>
              <a:rPr lang="en-US" sz="4000" dirty="0"/>
            </a:br>
            <a:r>
              <a:rPr lang="en-US" sz="4000" dirty="0"/>
              <a:t>The singular form is intended to allow for “energy” in the executive, but can also allow for </a:t>
            </a:r>
            <a:r>
              <a:rPr lang="en-US" sz="4000" dirty="0" smtClean="0"/>
              <a:t>the arbitrary use of power.</a:t>
            </a:r>
            <a:endParaRPr lang="en-US" sz="4000" dirty="0" smtClean="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229600" cy="6126162"/>
          </a:xfrm>
        </p:spPr>
        <p:txBody>
          <a:bodyPr/>
          <a:lstStyle/>
          <a:p>
            <a:r>
              <a:rPr lang="en-US" smtClean="0"/>
              <a:t>By signing </a:t>
            </a:r>
            <a:r>
              <a:rPr lang="en-US" smtClean="0">
                <a:hlinkClick r:id="rId3"/>
              </a:rPr>
              <a:t>the British Bill of Rights</a:t>
            </a:r>
            <a:r>
              <a:rPr lang="en-US" smtClean="0"/>
              <a:t>, they recognized officially certain limits on their power.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274638"/>
            <a:ext cx="8229600" cy="6126162"/>
          </a:xfrm>
        </p:spPr>
        <p:txBody>
          <a:bodyPr/>
          <a:lstStyle/>
          <a:p>
            <a:r>
              <a:rPr lang="en-US" smtClean="0"/>
              <a:t>The Kings could not:</a:t>
            </a:r>
            <a:br>
              <a:rPr lang="en-US" smtClean="0"/>
            </a:br>
            <a:r>
              <a:rPr lang="en-US" smtClean="0"/>
              <a:t> </a:t>
            </a:r>
            <a:br>
              <a:rPr lang="en-US" smtClean="0"/>
            </a:br>
            <a:r>
              <a:rPr lang="en-US" smtClean="0"/>
              <a:t>- establish their own courts</a:t>
            </a:r>
            <a:br>
              <a:rPr lang="en-US" smtClean="0"/>
            </a:br>
            <a:r>
              <a:rPr lang="en-US" smtClean="0"/>
              <a:t>- interfere with Parliament</a:t>
            </a:r>
            <a:br>
              <a:rPr lang="en-US" smtClean="0"/>
            </a:br>
            <a:r>
              <a:rPr lang="en-US" smtClean="0"/>
              <a:t>- rule by prerogative</a:t>
            </a:r>
            <a:br>
              <a:rPr lang="en-US" smtClean="0"/>
            </a:br>
            <a:r>
              <a:rPr lang="en-US" smtClean="0"/>
              <a:t>- rule over a peacetime army</a:t>
            </a:r>
            <a:br>
              <a:rPr lang="en-US" smtClean="0"/>
            </a:br>
            <a:r>
              <a:rPr lang="en-US" smtClean="0"/>
              <a:t>- levy taxes without consent of Parliament.</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457200" y="274638"/>
            <a:ext cx="8229600" cy="6049962"/>
          </a:xfrm>
        </p:spPr>
        <p:txBody>
          <a:bodyPr/>
          <a:lstStyle/>
          <a:p>
            <a:r>
              <a:rPr lang="en-US" dirty="0" smtClean="0"/>
              <a:t>Britain transformed into a </a:t>
            </a:r>
            <a:r>
              <a:rPr lang="en-US" dirty="0" smtClean="0"/>
              <a:t>Constitutional Monarchy</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457200" y="274638"/>
            <a:ext cx="8229600" cy="6049962"/>
          </a:xfrm>
        </p:spPr>
        <p:txBody>
          <a:bodyPr/>
          <a:lstStyle/>
          <a:p>
            <a:r>
              <a:rPr lang="en-US" smtClean="0"/>
              <a:t>The monarchy is replaced with a constitutional system which achieves a balance between legislative and executive power.</a:t>
            </a:r>
            <a:br>
              <a:rPr lang="en-US" smtClean="0"/>
            </a:br>
            <a:r>
              <a:rPr lang="en-US" smtClean="0"/>
              <a:t/>
            </a:r>
            <a:br>
              <a:rPr lang="en-US" smtClean="0"/>
            </a:br>
            <a:r>
              <a:rPr lang="en-US" smtClean="0"/>
              <a:t>The relationship of each with the judiciary will be discussed later.</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457200" y="274638"/>
            <a:ext cx="8229600" cy="6049962"/>
          </a:xfrm>
        </p:spPr>
        <p:txBody>
          <a:bodyPr/>
          <a:lstStyle/>
          <a:p>
            <a:pPr eaLnBrk="1" hangingPunct="1"/>
            <a:r>
              <a:rPr lang="en-US" dirty="0" smtClean="0"/>
              <a:t>While conflict raged in Britain, colonial governors </a:t>
            </a:r>
            <a:r>
              <a:rPr lang="en-US" dirty="0" smtClean="0"/>
              <a:t>– appointed by the crown - ruled the </a:t>
            </a:r>
            <a:r>
              <a:rPr lang="en-US" dirty="0" smtClean="0"/>
              <a:t>colonies.</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more information about </a:t>
            </a:r>
            <a:r>
              <a:rPr lang="en-US" dirty="0" smtClean="0">
                <a:hlinkClick r:id="rId2"/>
              </a:rPr>
              <a:t>colonial governors click here</a:t>
            </a:r>
            <a:r>
              <a:rPr lang="en-US" dirty="0" smtClean="0"/>
              <a:t>.</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229600" cy="6049962"/>
          </a:xfrm>
        </p:spPr>
        <p:txBody>
          <a:bodyPr/>
          <a:lstStyle/>
          <a:p>
            <a:r>
              <a:rPr lang="en-US" smtClean="0"/>
              <a:t>They served as agents </a:t>
            </a:r>
            <a:br>
              <a:rPr lang="en-US" smtClean="0"/>
            </a:br>
            <a:r>
              <a:rPr lang="en-US" smtClean="0"/>
              <a:t>of the British monarch. </a:t>
            </a:r>
            <a:br>
              <a:rPr lang="en-US" smtClean="0"/>
            </a:br>
            <a:r>
              <a:rPr lang="en-US" smtClean="0"/>
              <a:t/>
            </a:r>
            <a:br>
              <a:rPr lang="en-US" smtClean="0"/>
            </a:br>
            <a:r>
              <a:rPr lang="en-US" smtClean="0"/>
              <a:t>Their precise roles varied depending on the type of charter each colony was established under.</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274638"/>
            <a:ext cx="8229600" cy="6126162"/>
          </a:xfrm>
        </p:spPr>
        <p:txBody>
          <a:bodyPr/>
          <a:lstStyle/>
          <a:p>
            <a:r>
              <a:rPr lang="en-US" smtClean="0"/>
              <a:t>Corporate</a:t>
            </a:r>
            <a:br>
              <a:rPr lang="en-US" smtClean="0"/>
            </a:br>
            <a:r>
              <a:rPr lang="en-US" smtClean="0"/>
              <a:t>Proprietary</a:t>
            </a:r>
            <a:br>
              <a:rPr lang="en-US" smtClean="0"/>
            </a:br>
            <a:r>
              <a:rPr lang="en-US" smtClean="0"/>
              <a:t>Royal</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457200" y="274638"/>
            <a:ext cx="8229600" cy="6126162"/>
          </a:xfrm>
        </p:spPr>
        <p:txBody>
          <a:bodyPr/>
          <a:lstStyle/>
          <a:p>
            <a:r>
              <a:rPr lang="en-US" smtClean="0"/>
              <a:t>Early monarchs were seen as mediators who could resolve disputes between the colonies.</a:t>
            </a:r>
            <a:br>
              <a:rPr lang="en-US" smtClean="0"/>
            </a:br>
            <a:r>
              <a:rPr lang="en-US" smtClean="0"/>
              <a:t/>
            </a:r>
            <a:br>
              <a:rPr lang="en-US" smtClean="0"/>
            </a:br>
            <a:r>
              <a:rPr lang="en-US" smtClean="0"/>
              <a:t>By the mid 18</a:t>
            </a:r>
            <a:r>
              <a:rPr lang="en-US" baseline="30000" smtClean="0"/>
              <a:t>th</a:t>
            </a:r>
            <a:r>
              <a:rPr lang="en-US" smtClean="0"/>
              <a:t> Century Britain attempted to usurp control of the colonies.</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457200" y="274638"/>
            <a:ext cx="8229600" cy="6126162"/>
          </a:xfrm>
        </p:spPr>
        <p:txBody>
          <a:bodyPr/>
          <a:lstStyle/>
          <a:p>
            <a:r>
              <a:rPr lang="en-US" smtClean="0"/>
              <a:t>The colonies refused to establish executive authority over the colonies on their own. </a:t>
            </a:r>
            <a:br>
              <a:rPr lang="en-US" smtClean="0"/>
            </a:br>
            <a:r>
              <a:rPr lang="en-US" smtClean="0"/>
              <a:t/>
            </a:r>
            <a:br>
              <a:rPr lang="en-US" smtClean="0"/>
            </a:br>
            <a:r>
              <a:rPr lang="en-US" smtClean="0"/>
              <a:t>Rejected the Albany Plan.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9933</TotalTime>
  <Words>2284</Words>
  <Application>Microsoft Office PowerPoint</Application>
  <PresentationFormat>On-screen Show (4:3)</PresentationFormat>
  <Paragraphs>209</Paragraphs>
  <Slides>118</Slides>
  <Notes>91</Notes>
  <HiddenSlides>0</HiddenSlides>
  <MMClips>0</MMClips>
  <ScaleCrop>false</ScaleCrop>
  <HeadingPairs>
    <vt:vector size="4" baseType="variant">
      <vt:variant>
        <vt:lpstr>Theme</vt:lpstr>
      </vt:variant>
      <vt:variant>
        <vt:i4>1</vt:i4>
      </vt:variant>
      <vt:variant>
        <vt:lpstr>Slide Titles</vt:lpstr>
      </vt:variant>
      <vt:variant>
        <vt:i4>118</vt:i4>
      </vt:variant>
    </vt:vector>
  </HeadingPairs>
  <TitlesOfParts>
    <vt:vector size="119" baseType="lpstr">
      <vt:lpstr>Office Theme</vt:lpstr>
      <vt:lpstr>GOVT 2302 </vt:lpstr>
      <vt:lpstr>The Executive Branch  A few basic facts might help before we discuss its historical development – which as you can guess hits many of the same points covered in the section on the legislature and will cover on the judiciary.</vt:lpstr>
      <vt:lpstr>On the national level, Article Two of the Constitution establishes the executive branch.  Wikipedia</vt:lpstr>
      <vt:lpstr>On the state level, Article Four of the Texas Constitution establishes a plural executive.</vt:lpstr>
      <vt:lpstr>Terms for Chief Executives  National: President State: Governor Cities: Mayors, though some cities hire city managers to run their cities day to day. </vt:lpstr>
      <vt:lpstr>Note: the term “president” was used for the national level rather than “governor” because “to preside” sounds more passive than “to govern.” It sounded less powerful. Some argued that the term was not dignified enough. </vt:lpstr>
      <vt:lpstr>Within the system of separated powers, the executive is the branch responsible for the implementation of the laws passed by the legislature.</vt:lpstr>
      <vt:lpstr>This means that the executive possesses the “sword,” it has the means to enforce the law.   Recall that the legislature possesses the “purse.” That is the course of its strength. </vt:lpstr>
      <vt:lpstr>In order to facilitate the execution of the laws, it is – at least on the national level - the autocratic branch. It is headed by a single person.  The singular form is intended to allow for “energy” in the executive, but can also allow for the arbitrary use of power.</vt:lpstr>
      <vt:lpstr>It is singular because the executive power is vested in one person – the President. We will read through this in the next section. </vt:lpstr>
      <vt:lpstr>The executive branch in Texas is designed to be “plural.” In addition to the Governor (history), five separate, distinct positions are created and made independent of the Governor.  Background from TSHA.</vt:lpstr>
      <vt:lpstr>These include:   Lieutenant Governor Comptroller of Public Accounts Attorney General Commissioner of the General Land Office Secretary of State </vt:lpstr>
      <vt:lpstr>All of these positions are appointed by the President on the national level. This gives the president greater authority over national departments than the governor has over state departments.</vt:lpstr>
      <vt:lpstr>Texas also has two independently elected boards:  Railroad Commission State Board of Education </vt:lpstr>
      <vt:lpstr>The plural form is intended to prevent a single individual from concentrating power. </vt:lpstr>
      <vt:lpstr>This reflects the effort to restrict the autonomous power of each institution in Texas.</vt:lpstr>
      <vt:lpstr>The singular form on the national level was intended to give to the national level the power lacking under the Articles of Confederation – which had no executive authority if you recall. </vt:lpstr>
      <vt:lpstr>Not everyone thought such power was necessary.</vt:lpstr>
      <vt:lpstr>On the national level, the executive was considered by the Anti-Federalists to be a potentially dangerous branch since it is given the power of Commander in Chief and also is in charge of the collection of taxes.</vt:lpstr>
      <vt:lpstr>Not surprisingly, a central dispute throughout American history has been about how expansive the powers of the executive should be.   This is especially true in times of crisis or war.</vt:lpstr>
      <vt:lpstr>The Texas Constitution creates a “plural” executive. Multiple individuals are elected separately to head different executive offices autonomously. </vt:lpstr>
      <vt:lpstr>The national chief executive is called “the President” and the office is elected together with a “Vice-President” that serves as President of the Senate.</vt:lpstr>
      <vt:lpstr>The President is assisted by a variety of advisory bodies.  There are three general advisory institutions, each contains a number of offices with them.</vt:lpstr>
      <vt:lpstr>White House Staff Executive Office of the President The Cabinet</vt:lpstr>
      <vt:lpstr>White House Staff  These people work directly for the president and are responsible for organizing his activities.</vt:lpstr>
      <vt:lpstr>Executive Office of the President  Developed in the late 1930s to assist the president in setting the policies to be implemented by the bureaucracy. (history)</vt:lpstr>
      <vt:lpstr>The Cabinet  Composed of the heads of the executive departments. Each department contains a large number of smaller agencies. They do the actual implementing of law. </vt:lpstr>
      <vt:lpstr>The executive branch is unique since it is divided into two fundamentally different levels  One is political, the other is professional.</vt:lpstr>
      <vt:lpstr>The Administration The Bureaucracy</vt:lpstr>
      <vt:lpstr>The presidential administration is composed of individuals who are affiliated with the president and base their positions on the results of elections.</vt:lpstr>
      <vt:lpstr>The bureaucracy is composed of people who are hired to perform certain services.   Career civil servants.</vt:lpstr>
      <vt:lpstr>During the 19th century, the civil service was often politicized. The victor in presidential races saw the jobs available to him and his party as “spoils” to be handed out as they pleased.</vt:lpstr>
      <vt:lpstr>Civil Service reform in the late 19th Century de-politicized the bureaucracy, made it more likely to be controlled by professionals, but has led to conflict between the civil servants, who hold their jobs for decades, and the presidential administrations who are in office for 4 or 8 years.</vt:lpstr>
      <vt:lpstr>Given the number of agencies created over American history, the bureaucracy is vast. Click here for links that list the number of agencies that exist.  Links to the U.S. Executive Link to the Texas Executive</vt:lpstr>
      <vt:lpstr>Now for history</vt:lpstr>
      <vt:lpstr>Let’s begin with a crucial transformative event; a turning point in Anglo – American history.  The Norman Invasion</vt:lpstr>
      <vt:lpstr>King William (William the Conqueror) led an invasion of England that transformed decentralized feudal Anglo-Saxon England into a centralized administrative state</vt:lpstr>
      <vt:lpstr>PowerPoint Presentation</vt:lpstr>
      <vt:lpstr>Anglo Saxon rule was feudal  and based on custom and  arbitrary rule. There was no legislation as we would recognize it. Society was organized by norms and customs.</vt:lpstr>
      <vt:lpstr>Rule was decentralized and local, which gave the barons discretion in how law was implemented. It also allowed for arbitrary rule and abuse. </vt:lpstr>
      <vt:lpstr>Beginning with William, the power of the monarch increased over the nobility due to the establishment of an efficient administrative apparatus that bypassed the nobility and allowed the monarch to connect directly to the population.</vt:lpstr>
      <vt:lpstr>Example: The Domesday Book  This was an early census which gave William information about the productive capability of the country. This would allow him to assess taxes when he needed revenue.</vt:lpstr>
      <vt:lpstr>PowerPoint Presentation</vt:lpstr>
      <vt:lpstr>Early kings continued to expand the administrative capability  of the state. This apparatus allowed the monarchs to  intervened between the barons and the population. This weakened the power of the barons.</vt:lpstr>
      <vt:lpstr>  Henry I 1100 – 1135  Assumed law making power by passing the Charter of Liberties. Also known as the Coronation Charter. The Charter was intended to calm the worried nobility.   </vt:lpstr>
      <vt:lpstr>We discussed the Charter of Liberties previously. It predated the Magna Carta and became a rough template for it. Again – by passing the Charter, Henry demonstrated that he was law maker as well as executive. He judge as well. </vt:lpstr>
      <vt:lpstr>Henry also created an early version of a tax collecting mechanism: The Exchequer. It managed and collected revenue.</vt:lpstr>
      <vt:lpstr>Henry II 1154 – 1189  Established a permanent bureaucracy with a degree of independence from the monarch</vt:lpstr>
      <vt:lpstr>He is the monarch played by Peter O’Toole in The Lion in Winter.  You can see the entire movie in You Tube clips.</vt:lpstr>
      <vt:lpstr>“Henry empowered a new social class of government clerks that stabilized procedure . . . would subsequently prove sufficiently tenacious to survive the reign of incompetent kings” – from Britannia.</vt:lpstr>
      <vt:lpstr>This may as well be considered the birth of the bureaucracy.  And notice that it is meant to provide stability in governance.</vt:lpstr>
      <vt:lpstr>Judicial developments occurred at this time also. Common law established. It would replace feudal customs. Royal courts were established and jury trials developed.</vt:lpstr>
      <vt:lpstr>John I 1199- 1216  As we already know, he was the king that was made to sign Magna Carta. His claim to fame was his  ability to upset everyone, thus  leading the barons to organize against him.</vt:lpstr>
      <vt:lpstr>As we know, this document led to the establishment of a legislative institution with oversight over the monarch.   Link to the Text.</vt:lpstr>
      <vt:lpstr>Edward I 1272 – 1307  Further refined the administrative state by creating four distinct institutions. He was called Longshanks, and was the villain in the Mel Gibson movie Braveheart.</vt:lpstr>
      <vt:lpstr>Edward I added to the bureaucracy initiated by Henry II to increase his effectiveness as sovereign. He expanded the administration into four principal parts: the Chancery, the Exchequer, the Household, and the Council. The Chancery researched and created legal documents while the Exchequer received and issued money, scrutinized the accounts of local officials, and kept financial records. These two departments operated within the king's authority but independently from his personal rule, prompting Edward to follow the practice of earlier kings in developing the Household, a mobile court of clerks and advisers that traveled with the king. The King's Council was the most vital segment of the four. It consisted of his principal ministers, trusted judges and clerks, a select group of magnates, and also followed the king. The Council dealt with matters of great importance to the realm and acted as a court for cases of national importance.  – from britannia.com</vt:lpstr>
      <vt:lpstr> The Chancery   researched and created legal documents </vt:lpstr>
      <vt:lpstr>The Exchequer   received and issued money, scrutinized the accounts of local officials, and kept financial records</vt:lpstr>
      <vt:lpstr>The Household   a mobile court of clerks and advisers that traveled with the king</vt:lpstr>
      <vt:lpstr>The Privy Council   principal ministers, trusted judges and clerks, a select group of magnates, and also followed the king. The Council dealt with matters of great importance to the realm and acted as a court for cases of national importance</vt:lpstr>
      <vt:lpstr>Henry VIII 1509 – 1547   The power of the monarch expanded when the monarch also became the Supreme Head of the Church of England.</vt:lpstr>
      <vt:lpstr>By replacing the Catholic Church with the Church of England, Henry ensured that the crown would have its own source of funds.</vt:lpstr>
      <vt:lpstr>Loyalty to the king became especially important given ongoing hostility with the Catholic Church. To be Catholic was to be considered a potential enemy of the monarch and traitor to England.</vt:lpstr>
      <vt:lpstr>England moved into an era of "conformity of mind" with the new royal supremacy (much akin to the absolutism of France's Louis XIV): by 1536, all ecclesiastical and government officials were required to publicly approve of the break with Rome and take an oath of loyalty – Britannia.com</vt:lpstr>
      <vt:lpstr>Elizabeth I 1558 - 1603  Perhaps the apex of monarchic power, but she had no heir  so power was passed to the  House of Stuarts upon her death.</vt:lpstr>
      <vt:lpstr>Then as we know, conflict with Parliament increased, leading to rebellion and ultimately the establishment of a constitutional monarchy.</vt:lpstr>
      <vt:lpstr>The Stuarts  James I (1603 – 1625) Charles I (1625 – 1649) The Commonwealth (1649 – 1660) Charles II (1660 – 1685) James II (1685 – 1689)</vt:lpstr>
      <vt:lpstr>James the First  As we know, he was a proponent of the divine right of the monarch. He was also called “the wisest fool in Christendom.”</vt:lpstr>
      <vt:lpstr>Developed a theory of divine right    The True Law of Free Monarchies</vt:lpstr>
      <vt:lpstr>“ . . . the king owns his realm as a feudal lord owns his fief, because kings arose ‘before any estates or ranks of men, before any parliaments were holden, or laws made, and by them was the land distributed, which at first was wholly theirs. And so it follows of necessity that kings were the authors and makers of the laws, and not the laws of the kings.’”</vt:lpstr>
      <vt:lpstr>He advised against holding  Parliaments except when necessary to gain revenue.  Ruled without Parliament from 1614 – 1621.</vt:lpstr>
      <vt:lpstr>His rule was marked with a conflict regarding the monarchy’s relationship with Parliament. James saw Parliament as inferior to him, while Parliament saw them as being equals.</vt:lpstr>
      <vt:lpstr>As with the rest of the Stuarts, he flirted with Catholicism which further angered the protestant Parliament and led them to believe that he intended to establish an absolute monarchy.</vt:lpstr>
      <vt:lpstr>Charles I  1625 – 1649  Believed that the Royal Prerogative was divinely ordained and levied taxes without the consent of Parliament.</vt:lpstr>
      <vt:lpstr>Presented with the Petition of Right as a reminder of the ancient rights and liberties monarchs had granted.</vt:lpstr>
      <vt:lpstr> 1628: The Petition of Right  Written to remind Charles of certain ancient liberties:   - taxes cannot be levied  without consent of Parliament. - martial law cannot be  imposed in times of peace - the writ of habeas corpus  must be honored - soldiers cannot billeted unless  authorized by Parliament. </vt:lpstr>
      <vt:lpstr>Ruled without Parliament from 1629 – 1640. The period of Personal Rule.  Parliament was dissolved in order to keep it from impeaching one of Charles’ advisors. </vt:lpstr>
      <vt:lpstr>January 4, 1642  Charles enters Parliament to arrest five members who were prepared to impeach some of the king’s advisors and who had introduced legislation to remover the army from the king’s control.  Trivia: Isaac Newton was born that day.</vt:lpstr>
      <vt:lpstr>This explains why members of Congress are privileged from arrest when in session.</vt:lpstr>
      <vt:lpstr>The English Civil Wars begin around that time. It was a war between the monarchy and Parliament that ended with the execution of Charles on charges of high treason.</vt:lpstr>
      <vt:lpstr>When urged to enter a plea at his trial, he stated his objection to doing so with the words: "I would know by what power I am called hither, by what lawful authority...?"</vt:lpstr>
      <vt:lpstr>The opposition held that:   the King of England was not a person, but an office whose every occupant was entrusted with a limited power to govern ‘by and according to the laws of the land and not otherwise’</vt:lpstr>
      <vt:lpstr>The execution of Charles, and the final defeat of the forces of the monarchy in the Battle of Worcester, was followed by the Commonwealth.</vt:lpstr>
      <vt:lpstr>Charles was followed by the brief rule of Oliver Cromwell.  Question: during this time was Britain a Republican Commonwealth or A Military Dictatorship?</vt:lpstr>
      <vt:lpstr>Cromwell, through his army, disbanded the rest of government, including Parliament. He would eventually call himself Lord Protector and possessed monarchic power himself until his removal from office.</vt:lpstr>
      <vt:lpstr>Question: By eliminating the monarch, did the legislature remove a check on its own power?   Is a monarch necessary to restrain Parliament? To keep the peace?</vt:lpstr>
      <vt:lpstr>A proper balance had to be struck between executive and legislative power.</vt:lpstr>
      <vt:lpstr>The Monarchy was reestablished in 1660, but the new Stuarts repeated the same mistakes as the old. The last of the Stuarts, James II, would be removed from office in the Glorious Revolution and would be replaced with William and Mary.</vt:lpstr>
      <vt:lpstr>Oak Apple Day is celebrated (by some) in Britain to acknowledge the restoration of the Monarchy. </vt:lpstr>
      <vt:lpstr>By signing the British Bill of Rights, they recognized officially certain limits on their power. </vt:lpstr>
      <vt:lpstr>The Kings could not:   - establish their own courts - interfere with Parliament - rule by prerogative - rule over a peacetime army - levy taxes without consent of Parliament.</vt:lpstr>
      <vt:lpstr>Britain transformed into a Constitutional Monarchy</vt:lpstr>
      <vt:lpstr>The monarchy is replaced with a constitutional system which achieves a balance between legislative and executive power.  The relationship of each with the judiciary will be discussed later.</vt:lpstr>
      <vt:lpstr>While conflict raged in Britain, colonial governors – appointed by the crown - ruled the colonies.</vt:lpstr>
      <vt:lpstr>For more information about colonial governors click here.</vt:lpstr>
      <vt:lpstr>They served as agents  of the British monarch.   Their precise roles varied depending on the type of charter each colony was established under.</vt:lpstr>
      <vt:lpstr>Corporate Proprietary Royal</vt:lpstr>
      <vt:lpstr>Early monarchs were seen as mediators who could resolve disputes between the colonies.  By the mid 18th Century Britain attempted to usurp control of the colonies.</vt:lpstr>
      <vt:lpstr>The colonies refused to establish executive authority over the colonies on their own.   Rejected the Albany Plan.</vt:lpstr>
      <vt:lpstr>As a result of the victory in the French and Indian Wars, Britain gained new possessions west of the Appalachian Mountains and sent British officials to control them. </vt:lpstr>
      <vt:lpstr>George III imposed executive authority to solve security and commercial problems  As with the Stuarts, his arrogance, refusal to seek consent, zealous imposition of taxes and use of military force led to resistance and revolution</vt:lpstr>
      <vt:lpstr>A handful of the grievances listed in the Declaration of Independence concerned the Kings attempt to usurp colonial executive power.  Many of these focus on  his control of the military</vt:lpstr>
      <vt:lpstr>- “he has erected a multitude of new offices, and sent hither swarms of officers to harass our people and eat out their substance.”  - “he has kept among us, in times of peace, standing armies, without the consent of our legislatures.” </vt:lpstr>
      <vt:lpstr>- “he has effected to render the military independent of, and superior to, the civil power.”  - “for quartering large bodies of armed troops among us.”</vt:lpstr>
      <vt:lpstr>- “for protecting them, by a mock trial, from punishment for any murders which they should commit on the inhabitants of these states.”</vt:lpstr>
      <vt:lpstr>- “he is at this time transporting large armies of foreign mercenaries to complete the works of death, desolation, and tyranny already begun with circumstances of cruelty and perfidy scarcely paralleled in the most barbarous ages, and totally unworthy the head of a civilized nation.”</vt:lpstr>
      <vt:lpstr>The colonial experience with central power under a monarch led to the establishment of a constitutional system with no national executive</vt:lpstr>
      <vt:lpstr>The Articles of Confederation</vt:lpstr>
      <vt:lpstr>Executive power rested with each of the separate states.  The inability of the national government to implement legislation led to the call for a constitutional convention.</vt:lpstr>
      <vt:lpstr>The Constitutional Convention  Presiding officer:  George Washington</vt:lpstr>
      <vt:lpstr>Notice that he is a presiding officer – a president not a governor.</vt:lpstr>
      <vt:lpstr>In order to ensure that the endeavor would be supported, or at least a level of trust would exist for the effort, it became vital for Washington to attend.   He would eventually preside over the convention.</vt:lpstr>
      <vt:lpstr>He already had earned a degree of trust by not using his position as general of the revolutionary army as a means of becoming a monarch himself.</vt:lpstr>
      <vt:lpstr>He was compared to the Roman General Cincinnatus</vt:lpstr>
      <vt:lpstr>After given near absolute  power in order to address  a threat, he gave it up.   This was taken as a necessary characteristic of the proper executive official.</vt:lpstr>
      <vt:lpstr>Washington became the model for the singular executive in the Constitution.</vt:lpstr>
      <vt:lpstr>The experience of Texas under the constitution of 1869 was different.  The Constitution established considerable power for the national government, powers which were expanded by the discretion of E.J. Davis. </vt:lpstr>
      <vt:lpstr>One could argued that the expanded power of the United States executive was due to the trust American had with Washington and the limits on the Texas Executive was due to the distrust Texans had with Davis. </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2302</dc:title>
  <dc:creator>Kevin Jefferies</dc:creator>
  <cp:lastModifiedBy>Kevin Jefferies</cp:lastModifiedBy>
  <cp:revision>314</cp:revision>
  <dcterms:created xsi:type="dcterms:W3CDTF">2009-09-28T15:26:44Z</dcterms:created>
  <dcterms:modified xsi:type="dcterms:W3CDTF">2011-10-03T11:46:17Z</dcterms:modified>
</cp:coreProperties>
</file>